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32" r:id="rId1"/>
  </p:sldMasterIdLst>
  <p:notesMasterIdLst>
    <p:notesMasterId r:id="rId37"/>
  </p:notesMasterIdLst>
  <p:handoutMasterIdLst>
    <p:handoutMasterId r:id="rId38"/>
  </p:handoutMasterIdLst>
  <p:sldIdLst>
    <p:sldId id="256" r:id="rId2"/>
    <p:sldId id="290" r:id="rId3"/>
    <p:sldId id="354" r:id="rId4"/>
    <p:sldId id="318" r:id="rId5"/>
    <p:sldId id="401" r:id="rId6"/>
    <p:sldId id="385" r:id="rId7"/>
    <p:sldId id="425" r:id="rId8"/>
    <p:sldId id="426" r:id="rId9"/>
    <p:sldId id="386" r:id="rId10"/>
    <p:sldId id="403" r:id="rId11"/>
    <p:sldId id="402" r:id="rId12"/>
    <p:sldId id="404" r:id="rId13"/>
    <p:sldId id="405" r:id="rId14"/>
    <p:sldId id="406" r:id="rId15"/>
    <p:sldId id="387" r:id="rId16"/>
    <p:sldId id="407" r:id="rId17"/>
    <p:sldId id="411" r:id="rId18"/>
    <p:sldId id="408" r:id="rId19"/>
    <p:sldId id="410" r:id="rId20"/>
    <p:sldId id="388" r:id="rId21"/>
    <p:sldId id="389" r:id="rId22"/>
    <p:sldId id="390" r:id="rId23"/>
    <p:sldId id="412" r:id="rId24"/>
    <p:sldId id="391" r:id="rId25"/>
    <p:sldId id="414" r:id="rId26"/>
    <p:sldId id="418" r:id="rId27"/>
    <p:sldId id="419" r:id="rId28"/>
    <p:sldId id="417" r:id="rId29"/>
    <p:sldId id="427" r:id="rId30"/>
    <p:sldId id="428" r:id="rId31"/>
    <p:sldId id="421" r:id="rId32"/>
    <p:sldId id="422" r:id="rId33"/>
    <p:sldId id="424" r:id="rId34"/>
    <p:sldId id="423" r:id="rId35"/>
    <p:sldId id="289" r:id="rId36"/>
  </p:sldIdLst>
  <p:sldSz cx="9144000" cy="6858000" type="screen4x3"/>
  <p:notesSz cx="6858000" cy="9144000"/>
  <p:embeddedFontLst>
    <p:embeddedFont>
      <p:font typeface="Segoe Light" pitchFamily="34" charset="0"/>
      <p:regular r:id="rId39"/>
      <p:italic r:id="rId40"/>
    </p:embeddedFont>
    <p:embeddedFont>
      <p:font typeface="Segoe" pitchFamily="34" charset="0"/>
      <p:regular r:id="rId41"/>
      <p:bold r:id="rId42"/>
      <p:italic r:id="rId43"/>
      <p:boldItalic r:id="rId44"/>
    </p:embeddedFont>
    <p:embeddedFont>
      <p:font typeface="Segoe UI" pitchFamily="34" charset="0"/>
      <p:regular r:id="rId45"/>
      <p:bold r:id="rId46"/>
      <p:italic r:id="rId47"/>
      <p:boldItalic r:id="rId48"/>
    </p:embeddedFont>
  </p:embeddedFontLst>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0308F"/>
    <a:srgbClr val="2CACE3"/>
    <a:srgbClr val="000000"/>
    <a:srgbClr val="333333"/>
    <a:srgbClr val="557EB9"/>
    <a:srgbClr val="FFC211"/>
    <a:srgbClr val="FFFFFF"/>
    <a:srgbClr val="292929"/>
    <a:srgbClr val="F8F57B"/>
    <a:srgbClr val="F6AE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751" autoAdjust="0"/>
    <p:restoredTop sz="85562" autoAdjust="0"/>
  </p:normalViewPr>
  <p:slideViewPr>
    <p:cSldViewPr snapToGrid="0">
      <p:cViewPr varScale="1">
        <p:scale>
          <a:sx n="54" d="100"/>
          <a:sy n="54" d="100"/>
        </p:scale>
        <p:origin x="-78" y="-882"/>
      </p:cViewPr>
      <p:guideLst>
        <p:guide orient="horz" pos="272"/>
        <p:guide orient="horz" pos="1212"/>
        <p:guide orient="horz" pos="2741"/>
        <p:guide orient="horz" pos="4048"/>
        <p:guide orient="horz" pos="1488"/>
        <p:guide orient="horz" pos="912"/>
        <p:guide orient="horz" pos="2161"/>
        <p:guide orient="horz" pos="3226"/>
        <p:guide pos="2880"/>
        <p:guide pos="240"/>
        <p:guide pos="903"/>
        <p:guide pos="5519"/>
        <p:guide pos="5417"/>
        <p:guide pos="347"/>
        <p:guide pos="4855"/>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72" d="100"/>
          <a:sy n="72" d="100"/>
        </p:scale>
        <p:origin x="-348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Phone 7 </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2/26/2012</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Phone 7 </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2/26/2012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Tree>
    <p:extLst>
      <p:ext uri="{BB962C8B-B14F-4D97-AF65-F5344CB8AC3E}">
        <p14:creationId xmlns:p14="http://schemas.microsoft.com/office/powerpoint/2010/main" val="162016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For this demonstration to work you must have installed the Kinect for Windows SDK.</a:t>
            </a:r>
            <a:r>
              <a:rPr lang="en-GB" baseline="0" dirty="0" smtClean="0"/>
              <a:t> You must also have a Kinect sensor plugged into the USB Port on your computer. </a:t>
            </a:r>
          </a:p>
          <a:p>
            <a:endParaRPr lang="en-GB" baseline="0" dirty="0" smtClean="0"/>
          </a:p>
          <a:p>
            <a:pPr marL="228600" indent="-228600">
              <a:buFont typeface="+mj-lt"/>
              <a:buAutoNum type="arabicPeriod"/>
            </a:pPr>
            <a:r>
              <a:rPr lang="en-GB" b="0" baseline="0" dirty="0" smtClean="0"/>
              <a:t>Start Visual Studio 2010</a:t>
            </a:r>
          </a:p>
          <a:p>
            <a:pPr marL="228600" indent="-228600">
              <a:buFont typeface="+mj-lt"/>
              <a:buAutoNum type="arabicPeriod"/>
            </a:pPr>
            <a:r>
              <a:rPr lang="en-GB" b="0" baseline="0" dirty="0" smtClean="0"/>
              <a:t>Open the project </a:t>
            </a:r>
            <a:r>
              <a:rPr lang="en-GB" b="1" baseline="0" dirty="0" err="1" smtClean="0"/>
              <a:t>KinectCam</a:t>
            </a:r>
            <a:r>
              <a:rPr lang="en-GB" b="1" baseline="0" dirty="0" smtClean="0"/>
              <a:t> </a:t>
            </a:r>
            <a:r>
              <a:rPr lang="en-GB" b="0" baseline="0" dirty="0" smtClean="0"/>
              <a:t>in the </a:t>
            </a:r>
            <a:r>
              <a:rPr lang="en-GB" b="1" baseline="0" dirty="0" smtClean="0"/>
              <a:t>01 </a:t>
            </a:r>
            <a:r>
              <a:rPr lang="en-GB" b="1" baseline="0" dirty="0" err="1" smtClean="0"/>
              <a:t>XNAKinectCameraDemo</a:t>
            </a:r>
            <a:r>
              <a:rPr lang="en-GB" b="1" baseline="0" dirty="0" smtClean="0"/>
              <a:t> </a:t>
            </a:r>
            <a:r>
              <a:rPr lang="en-GB" b="0" baseline="0" dirty="0" smtClean="0"/>
              <a:t>demo folder.</a:t>
            </a:r>
          </a:p>
          <a:p>
            <a:pPr marL="228600" indent="-228600">
              <a:buFont typeface="+mj-lt"/>
              <a:buAutoNum type="arabicPeriod"/>
            </a:pPr>
            <a:r>
              <a:rPr lang="en-GB" baseline="0" dirty="0" smtClean="0"/>
              <a:t>Run the program by pressing </a:t>
            </a:r>
            <a:r>
              <a:rPr lang="en-GB" b="1" baseline="0" dirty="0" smtClean="0"/>
              <a:t>F5</a:t>
            </a:r>
            <a:r>
              <a:rPr lang="en-GB" baseline="0" dirty="0" smtClean="0"/>
              <a:t>.</a:t>
            </a:r>
          </a:p>
          <a:p>
            <a:pPr marL="228600" indent="-228600">
              <a:buFont typeface="+mj-lt"/>
              <a:buAutoNum type="arabicPeriod"/>
            </a:pPr>
            <a:r>
              <a:rPr lang="en-GB" baseline="0" dirty="0" smtClean="0"/>
              <a:t>The program will start running and will display the video output on the screen.</a:t>
            </a:r>
          </a:p>
          <a:p>
            <a:pPr marL="228600" indent="-228600">
              <a:buFont typeface="+mj-lt"/>
              <a:buAutoNum type="arabicPeriod"/>
            </a:pPr>
            <a:r>
              <a:rPr lang="en-GB" baseline="0" dirty="0" smtClean="0"/>
              <a:t>Stop the program by selecting </a:t>
            </a:r>
            <a:r>
              <a:rPr lang="en-GB" b="1" baseline="0" dirty="0" smtClean="0"/>
              <a:t>Debug&gt;Stop Debugging </a:t>
            </a:r>
            <a:endParaRPr lang="en-GB" baseline="0" dirty="0" smtClean="0"/>
          </a:p>
          <a:p>
            <a:pPr marL="228600" indent="-228600">
              <a:buFont typeface="+mj-lt"/>
              <a:buAutoNum type="arabicPeriod"/>
            </a:pPr>
            <a:r>
              <a:rPr lang="en-GB" baseline="0" dirty="0" smtClean="0"/>
              <a:t>Open the source file </a:t>
            </a:r>
            <a:r>
              <a:rPr lang="en-GB" b="1" baseline="0" dirty="0" err="1" smtClean="0"/>
              <a:t>KinectCameraGame.cs</a:t>
            </a:r>
            <a:endParaRPr lang="en-GB" b="1" baseline="0" dirty="0" smtClean="0"/>
          </a:p>
          <a:p>
            <a:pPr marL="228600" marR="0" indent="-228600" algn="l" defTabSz="914363" rtl="0" eaLnBrk="1" fontAlgn="auto" latinLnBrk="0" hangingPunct="1">
              <a:lnSpc>
                <a:spcPct val="90000"/>
              </a:lnSpc>
              <a:spcBef>
                <a:spcPts val="0"/>
              </a:spcBef>
              <a:spcAft>
                <a:spcPts val="333"/>
              </a:spcAft>
              <a:buClrTx/>
              <a:buSzTx/>
              <a:buFont typeface="+mj-lt"/>
              <a:buAutoNum type="arabicPeriod"/>
              <a:tabLst/>
              <a:defRPr/>
            </a:pPr>
            <a:r>
              <a:rPr lang="en-GB" baseline="0" dirty="0" smtClean="0"/>
              <a:t>Navigate to the method </a:t>
            </a:r>
            <a:r>
              <a:rPr lang="en-GB" sz="900" b="1" kern="1200" dirty="0" smtClean="0">
                <a:solidFill>
                  <a:schemeClr val="tx1"/>
                </a:solidFill>
                <a:latin typeface="Segoe UI" pitchFamily="34" charset="0"/>
                <a:ea typeface="+mn-ea"/>
                <a:cs typeface="+mn-cs"/>
              </a:rPr>
              <a:t>Draw</a:t>
            </a:r>
          </a:p>
          <a:p>
            <a:pPr marL="228600" indent="-228600">
              <a:buFont typeface="+mj-lt"/>
              <a:buAutoNum type="arabicPeriod"/>
            </a:pPr>
            <a:r>
              <a:rPr lang="en-GB" baseline="0" dirty="0" smtClean="0"/>
              <a:t>Remind everyone that this is the XNA method that draws the image when the game updates.</a:t>
            </a:r>
          </a:p>
          <a:p>
            <a:pPr marL="228600" marR="0" indent="-228600" algn="l" defTabSz="914363" rtl="0" eaLnBrk="1" fontAlgn="auto" latinLnBrk="0" hangingPunct="1">
              <a:lnSpc>
                <a:spcPct val="90000"/>
              </a:lnSpc>
              <a:spcBef>
                <a:spcPts val="0"/>
              </a:spcBef>
              <a:spcAft>
                <a:spcPts val="333"/>
              </a:spcAft>
              <a:buClrTx/>
              <a:buSzTx/>
              <a:buFont typeface="+mj-lt"/>
              <a:buAutoNum type="arabicPeriod"/>
              <a:tabLst/>
              <a:defRPr/>
            </a:pPr>
            <a:r>
              <a:rPr lang="en-GB" baseline="0" dirty="0" smtClean="0"/>
              <a:t>Show that this method checks to see if the </a:t>
            </a:r>
            <a:r>
              <a:rPr lang="en-GB" sz="900" b="1" kern="1200" dirty="0" err="1" smtClean="0">
                <a:solidFill>
                  <a:schemeClr val="tx1"/>
                </a:solidFill>
                <a:latin typeface="Segoe UI" pitchFamily="34" charset="0"/>
                <a:ea typeface="+mn-ea"/>
                <a:cs typeface="+mn-cs"/>
              </a:rPr>
              <a:t>kinectVideoTexture</a:t>
            </a:r>
            <a:r>
              <a:rPr lang="en-GB" sz="900" kern="1200" dirty="0" smtClean="0">
                <a:solidFill>
                  <a:schemeClr val="tx1"/>
                </a:solidFill>
                <a:latin typeface="Segoe UI" pitchFamily="34" charset="0"/>
                <a:ea typeface="+mn-ea"/>
                <a:cs typeface="+mn-cs"/>
              </a:rPr>
              <a:t> exists and draws it if it does. </a:t>
            </a:r>
          </a:p>
          <a:p>
            <a:pPr marL="228600" indent="-228600">
              <a:buFont typeface="+mj-lt"/>
              <a:buAutoNum type="arabicPeriod"/>
            </a:pPr>
            <a:r>
              <a:rPr lang="en-GB" baseline="0" dirty="0" smtClean="0"/>
              <a:t> Explain that this texture is created from the Kinect camera (we shall see how later on) and then rendered in the usual way.</a:t>
            </a:r>
          </a:p>
          <a:p>
            <a:pPr marL="228600" marR="0" indent="-228600" algn="l" defTabSz="914363" rtl="0" eaLnBrk="1" fontAlgn="auto" latinLnBrk="0" hangingPunct="1">
              <a:lnSpc>
                <a:spcPct val="90000"/>
              </a:lnSpc>
              <a:spcBef>
                <a:spcPts val="0"/>
              </a:spcBef>
              <a:spcAft>
                <a:spcPts val="333"/>
              </a:spcAft>
              <a:buClrTx/>
              <a:buSzTx/>
              <a:buFont typeface="+mj-lt"/>
              <a:buAutoNum type="arabicPeriod"/>
              <a:tabLst/>
              <a:defRPr/>
            </a:pPr>
            <a:r>
              <a:rPr lang="en-GB" baseline="0" dirty="0" smtClean="0"/>
              <a:t>Find the statement </a:t>
            </a:r>
            <a:r>
              <a:rPr lang="en-GB" sz="900" b="1" kern="1200" dirty="0" err="1" smtClean="0">
                <a:solidFill>
                  <a:schemeClr val="tx1"/>
                </a:solidFill>
                <a:latin typeface="Segoe UI" pitchFamily="34" charset="0"/>
                <a:ea typeface="+mn-ea"/>
                <a:cs typeface="+mn-cs"/>
              </a:rPr>
              <a:t>spriteBatch.Draw</a:t>
            </a:r>
            <a:r>
              <a:rPr lang="en-GB" sz="900" b="1" kern="1200" dirty="0" smtClean="0">
                <a:solidFill>
                  <a:schemeClr val="tx1"/>
                </a:solidFill>
                <a:latin typeface="Segoe UI" pitchFamily="34" charset="0"/>
                <a:ea typeface="+mn-ea"/>
                <a:cs typeface="+mn-cs"/>
              </a:rPr>
              <a:t>(</a:t>
            </a:r>
            <a:r>
              <a:rPr lang="en-GB" sz="900" b="1" kern="1200" dirty="0" err="1" smtClean="0">
                <a:solidFill>
                  <a:schemeClr val="tx1"/>
                </a:solidFill>
                <a:latin typeface="Segoe UI" pitchFamily="34" charset="0"/>
                <a:ea typeface="+mn-ea"/>
                <a:cs typeface="+mn-cs"/>
              </a:rPr>
              <a:t>kinectVideoTexture</a:t>
            </a:r>
            <a:r>
              <a:rPr lang="en-GB" sz="900" b="1" kern="1200" dirty="0" smtClean="0">
                <a:solidFill>
                  <a:schemeClr val="tx1"/>
                </a:solidFill>
                <a:latin typeface="Segoe UI" pitchFamily="34" charset="0"/>
                <a:ea typeface="+mn-ea"/>
                <a:cs typeface="+mn-cs"/>
              </a:rPr>
              <a:t>, </a:t>
            </a:r>
            <a:r>
              <a:rPr lang="en-GB" sz="900" b="1" kern="1200" dirty="0" err="1" smtClean="0">
                <a:solidFill>
                  <a:schemeClr val="tx1"/>
                </a:solidFill>
                <a:latin typeface="Segoe UI" pitchFamily="34" charset="0"/>
                <a:ea typeface="+mn-ea"/>
                <a:cs typeface="+mn-cs"/>
              </a:rPr>
              <a:t>videoDisplayRectangle</a:t>
            </a:r>
            <a:r>
              <a:rPr lang="en-GB" sz="900" b="1" kern="1200" dirty="0" smtClean="0">
                <a:solidFill>
                  <a:schemeClr val="tx1"/>
                </a:solidFill>
                <a:latin typeface="Segoe UI" pitchFamily="34" charset="0"/>
                <a:ea typeface="+mn-ea"/>
                <a:cs typeface="+mn-cs"/>
              </a:rPr>
              <a:t>, </a:t>
            </a:r>
            <a:r>
              <a:rPr lang="en-GB" sz="900" b="1" kern="1200" dirty="0" err="1" smtClean="0">
                <a:solidFill>
                  <a:schemeClr val="tx1"/>
                </a:solidFill>
                <a:latin typeface="Segoe UI" pitchFamily="34" charset="0"/>
                <a:ea typeface="+mn-ea"/>
                <a:cs typeface="+mn-cs"/>
              </a:rPr>
              <a:t>Color.White</a:t>
            </a:r>
            <a:r>
              <a:rPr lang="en-GB" sz="900" b="1" kern="1200" dirty="0" smtClean="0">
                <a:solidFill>
                  <a:schemeClr val="tx1"/>
                </a:solidFill>
                <a:latin typeface="Segoe UI" pitchFamily="34" charset="0"/>
                <a:ea typeface="+mn-ea"/>
                <a:cs typeface="+mn-cs"/>
              </a:rPr>
              <a:t>);</a:t>
            </a:r>
          </a:p>
          <a:p>
            <a:pPr marL="228600" indent="-228600">
              <a:buFont typeface="+mj-lt"/>
              <a:buAutoNum type="arabicPeriod"/>
            </a:pPr>
            <a:r>
              <a:rPr lang="en-GB" baseline="0" dirty="0" smtClean="0"/>
              <a:t>Ask what would happen if the </a:t>
            </a:r>
            <a:r>
              <a:rPr lang="en-GB" baseline="0" dirty="0" err="1" smtClean="0"/>
              <a:t>color</a:t>
            </a:r>
            <a:r>
              <a:rPr lang="en-GB" baseline="0" dirty="0" smtClean="0"/>
              <a:t> was changed to </a:t>
            </a:r>
            <a:r>
              <a:rPr lang="en-GB" b="1" baseline="0" dirty="0" err="1" smtClean="0"/>
              <a:t>Color.Red</a:t>
            </a:r>
            <a:r>
              <a:rPr lang="en-GB" baseline="0" dirty="0" smtClean="0"/>
              <a:t>.</a:t>
            </a:r>
          </a:p>
          <a:p>
            <a:pPr marL="228600" indent="-228600">
              <a:buFont typeface="+mj-lt"/>
              <a:buAutoNum type="arabicPeriod"/>
            </a:pPr>
            <a:r>
              <a:rPr lang="en-GB" b="1" baseline="0" dirty="0" smtClean="0"/>
              <a:t>Answer: The red parts of the image would be drawn.</a:t>
            </a:r>
          </a:p>
          <a:p>
            <a:pPr marL="228600" indent="-228600">
              <a:buFont typeface="+mj-lt"/>
              <a:buAutoNum type="arabicPeriod"/>
            </a:pPr>
            <a:r>
              <a:rPr lang="en-GB" b="0" baseline="0" dirty="0" smtClean="0"/>
              <a:t>Change the </a:t>
            </a:r>
            <a:r>
              <a:rPr lang="en-GB" b="0" baseline="0" dirty="0" err="1" smtClean="0"/>
              <a:t>color</a:t>
            </a:r>
            <a:r>
              <a:rPr lang="en-GB" b="0" baseline="0" dirty="0" smtClean="0"/>
              <a:t> and run the program again. </a:t>
            </a:r>
          </a:p>
          <a:p>
            <a:pPr marL="228600" indent="-228600">
              <a:buFont typeface="+mj-lt"/>
              <a:buAutoNum type="arabicPeriod"/>
            </a:pPr>
            <a:r>
              <a:rPr lang="en-GB" b="0" baseline="0" dirty="0" smtClean="0"/>
              <a:t>Make the point that everything you can do with an XNA texture (scaling, transforming </a:t>
            </a:r>
            <a:r>
              <a:rPr lang="en-GB" b="0" baseline="0" dirty="0" err="1" smtClean="0"/>
              <a:t>etc</a:t>
            </a:r>
            <a:r>
              <a:rPr lang="en-GB" b="0" baseline="0" dirty="0" smtClean="0"/>
              <a:t>) the game can do with this texture. </a:t>
            </a:r>
          </a:p>
          <a:p>
            <a:pPr marL="228600" indent="-228600">
              <a:buFont typeface="+mj-lt"/>
              <a:buAutoNum type="arabicPeriod"/>
            </a:pPr>
            <a:r>
              <a:rPr lang="en-GB" b="0" baseline="0" dirty="0" smtClean="0"/>
              <a:t>Stop the program and exit Visual Studio.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Tree>
    <p:extLst>
      <p:ext uri="{BB962C8B-B14F-4D97-AF65-F5344CB8AC3E}">
        <p14:creationId xmlns:p14="http://schemas.microsoft.com/office/powerpoint/2010/main" val="1195328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For this demonstration to work you must have installed the Kinect for Windows </a:t>
            </a:r>
            <a:r>
              <a:rPr lang="en-GB" dirty="0" smtClean="0"/>
              <a:t>SDK.</a:t>
            </a:r>
            <a:r>
              <a:rPr lang="en-GB" baseline="0" dirty="0" smtClean="0"/>
              <a:t> You </a:t>
            </a:r>
            <a:r>
              <a:rPr lang="en-GB" baseline="0" dirty="0" smtClean="0"/>
              <a:t>must also have a Kinect sensor plugged into the USB Port on your computer. The demonstration works best if the sensor is facing the audience.</a:t>
            </a:r>
          </a:p>
          <a:p>
            <a:endParaRPr lang="en-GB" baseline="0" dirty="0" smtClean="0"/>
          </a:p>
          <a:p>
            <a:pPr marL="228600" indent="-228600">
              <a:buFont typeface="+mj-lt"/>
              <a:buAutoNum type="arabicPeriod"/>
            </a:pPr>
            <a:r>
              <a:rPr lang="en-GB" baseline="0" dirty="0" smtClean="0"/>
              <a:t>Press </a:t>
            </a:r>
            <a:r>
              <a:rPr lang="en-GB" b="1" baseline="0" dirty="0" smtClean="0"/>
              <a:t>Start</a:t>
            </a:r>
            <a:r>
              <a:rPr lang="en-GB" baseline="0" dirty="0" smtClean="0"/>
              <a:t> and open the </a:t>
            </a:r>
            <a:r>
              <a:rPr lang="en-GB" b="1" baseline="0" dirty="0" smtClean="0"/>
              <a:t>All Programs</a:t>
            </a:r>
            <a:r>
              <a:rPr lang="en-GB" b="0" baseline="0" dirty="0" smtClean="0"/>
              <a:t>.</a:t>
            </a:r>
          </a:p>
          <a:p>
            <a:pPr marL="228600" indent="-228600">
              <a:buFont typeface="+mj-lt"/>
              <a:buAutoNum type="arabicPeriod"/>
            </a:pPr>
            <a:r>
              <a:rPr lang="en-GB" b="0" baseline="0" dirty="0" smtClean="0"/>
              <a:t>Open the </a:t>
            </a:r>
            <a:r>
              <a:rPr lang="en-GB" b="1" baseline="0" dirty="0" smtClean="0"/>
              <a:t>Microsoft Kinect SDK v1.0 </a:t>
            </a:r>
            <a:r>
              <a:rPr lang="en-GB" b="0" baseline="0" dirty="0" smtClean="0"/>
              <a:t>program </a:t>
            </a:r>
            <a:r>
              <a:rPr lang="en-GB" b="0" baseline="0" dirty="0" smtClean="0"/>
              <a:t>group.</a:t>
            </a:r>
          </a:p>
          <a:p>
            <a:pPr marL="228600" indent="-228600">
              <a:buFont typeface="+mj-lt"/>
              <a:buAutoNum type="arabicPeriod"/>
            </a:pPr>
            <a:r>
              <a:rPr lang="en-GB" b="0" baseline="0" dirty="0" smtClean="0"/>
              <a:t>Select the program </a:t>
            </a:r>
            <a:r>
              <a:rPr lang="en-GB" b="1" baseline="0" dirty="0" smtClean="0"/>
              <a:t>Kinect SDK Sample Browser </a:t>
            </a:r>
            <a:r>
              <a:rPr lang="en-GB" b="0" baseline="0" dirty="0" smtClean="0"/>
              <a:t>and </a:t>
            </a:r>
            <a:r>
              <a:rPr lang="en-GB" b="0" baseline="0" dirty="0" smtClean="0"/>
              <a:t>run it</a:t>
            </a:r>
            <a:r>
              <a:rPr lang="en-GB" b="0" baseline="0" dirty="0" smtClean="0"/>
              <a:t>.</a:t>
            </a:r>
          </a:p>
          <a:p>
            <a:pPr marL="228600" indent="-228600">
              <a:buFont typeface="+mj-lt"/>
              <a:buAutoNum type="arabicPeriod"/>
            </a:pPr>
            <a:r>
              <a:rPr lang="en-GB" b="0" baseline="0" dirty="0" smtClean="0"/>
              <a:t>Make the point that there are a lot of useful samples here, and that all the code is provided for each of them. </a:t>
            </a:r>
          </a:p>
          <a:p>
            <a:pPr marL="228600" indent="-228600">
              <a:buFont typeface="+mj-lt"/>
              <a:buAutoNum type="arabicPeriod"/>
            </a:pPr>
            <a:r>
              <a:rPr lang="en-GB" b="0" baseline="0" dirty="0" smtClean="0"/>
              <a:t>Scroll down to </a:t>
            </a:r>
            <a:r>
              <a:rPr lang="en-GB" b="1" baseline="0" dirty="0" smtClean="0"/>
              <a:t>Kinect Audio Demo</a:t>
            </a:r>
            <a:r>
              <a:rPr lang="en-GB" b="0" baseline="0" dirty="0" smtClean="0"/>
              <a:t> and click </a:t>
            </a:r>
            <a:r>
              <a:rPr lang="en-GB" b="1" baseline="0" dirty="0" smtClean="0"/>
              <a:t>Run Sample</a:t>
            </a:r>
            <a:endParaRPr lang="en-GB" b="0" baseline="0" dirty="0" smtClean="0"/>
          </a:p>
          <a:p>
            <a:pPr marL="228600" indent="-228600">
              <a:buFont typeface="+mj-lt"/>
              <a:buAutoNum type="arabicPeriod"/>
            </a:pPr>
            <a:r>
              <a:rPr lang="en-GB" b="0" baseline="0" dirty="0" smtClean="0"/>
              <a:t>Ask different people in the room to shout </a:t>
            </a:r>
            <a:r>
              <a:rPr lang="en-GB" b="0" baseline="0" dirty="0" err="1" smtClean="0"/>
              <a:t>color</a:t>
            </a:r>
            <a:r>
              <a:rPr lang="en-GB" b="0" baseline="0" dirty="0" smtClean="0"/>
              <a:t> names and show how the pointer moves to them</a:t>
            </a:r>
            <a:r>
              <a:rPr lang="en-GB" b="0" baseline="0" dirty="0" smtClean="0"/>
              <a:t>.</a:t>
            </a:r>
          </a:p>
          <a:p>
            <a:pPr marL="228600" indent="-228600">
              <a:buFont typeface="+mj-lt"/>
              <a:buAutoNum type="arabicPeriod"/>
            </a:pPr>
            <a:r>
              <a:rPr lang="en-GB" b="0" baseline="0" dirty="0" smtClean="0"/>
              <a:t>Exit the program and exit the sample browser.</a:t>
            </a:r>
            <a:endParaRPr lang="en-GB" b="0" baseline="0" dirty="0" smtClean="0"/>
          </a:p>
          <a:p>
            <a:pPr marL="228600" indent="-228600">
              <a:buFont typeface="+mj-lt"/>
              <a:buAutoNum type="arabicPeriod"/>
            </a:pPr>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Tree>
    <p:extLst>
      <p:ext uri="{BB962C8B-B14F-4D97-AF65-F5344CB8AC3E}">
        <p14:creationId xmlns:p14="http://schemas.microsoft.com/office/powerpoint/2010/main" val="1195328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59DFEC3-DDF1-47FC-A429-F37F4C396648}" type="slidenum">
              <a:rPr lang="en-US" smtClean="0"/>
              <a:pPr/>
              <a:t>21</a:t>
            </a:fld>
            <a:endParaRPr lang="en-US" dirty="0"/>
          </a:p>
        </p:txBody>
      </p:sp>
    </p:spTree>
    <p:extLst>
      <p:ext uri="{BB962C8B-B14F-4D97-AF65-F5344CB8AC3E}">
        <p14:creationId xmlns:p14="http://schemas.microsoft.com/office/powerpoint/2010/main" val="22280001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Make the point that the sensor knows the direction of each dot</a:t>
            </a:r>
            <a:r>
              <a:rPr lang="en-GB" baseline="0" dirty="0" smtClean="0"/>
              <a:t> that is being sent, and so it can work out the reflection that would be produced for objects different distances away.</a:t>
            </a:r>
            <a:endParaRPr lang="en-GB" dirty="0"/>
          </a:p>
        </p:txBody>
      </p:sp>
      <p:sp>
        <p:nvSpPr>
          <p:cNvPr id="4" name="Slide Number Placeholder 3"/>
          <p:cNvSpPr>
            <a:spLocks noGrp="1"/>
          </p:cNvSpPr>
          <p:nvPr>
            <p:ph type="sldNum" sz="quarter" idx="10"/>
          </p:nvPr>
        </p:nvSpPr>
        <p:spPr/>
        <p:txBody>
          <a:bodyPr/>
          <a:lstStyle/>
          <a:p>
            <a:fld id="{B59DFEC3-DDF1-47FC-A429-F37F4C396648}" type="slidenum">
              <a:rPr lang="en-US" smtClean="0"/>
              <a:pPr/>
              <a:t>24</a:t>
            </a:fld>
            <a:endParaRPr lang="en-US" dirty="0"/>
          </a:p>
        </p:txBody>
      </p:sp>
    </p:spTree>
    <p:extLst>
      <p:ext uri="{BB962C8B-B14F-4D97-AF65-F5344CB8AC3E}">
        <p14:creationId xmlns:p14="http://schemas.microsoft.com/office/powerpoint/2010/main" val="22280001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For this demonstration to work you must have installed the Kinect for Windows SDK.</a:t>
            </a:r>
            <a:r>
              <a:rPr lang="en-GB" baseline="0" dirty="0" smtClean="0"/>
              <a:t> You must also have a Kinect sensor plugged into the USB Port on your computer. The demonstration works best if the sensor is facing the audience.</a:t>
            </a:r>
          </a:p>
          <a:p>
            <a:endParaRPr lang="en-GB" baseline="0" dirty="0" smtClean="0"/>
          </a:p>
          <a:p>
            <a:pPr marL="228600" indent="-228600">
              <a:buFont typeface="+mj-lt"/>
              <a:buAutoNum type="arabicPeriod"/>
            </a:pPr>
            <a:r>
              <a:rPr lang="en-GB" b="0" baseline="0" dirty="0" smtClean="0"/>
              <a:t>Start Visual Studio 2010</a:t>
            </a:r>
          </a:p>
          <a:p>
            <a:pPr marL="228600" indent="-228600">
              <a:buFont typeface="+mj-lt"/>
              <a:buAutoNum type="arabicPeriod"/>
            </a:pPr>
            <a:r>
              <a:rPr lang="en-GB" b="0" baseline="0" dirty="0" smtClean="0"/>
              <a:t>Open the project </a:t>
            </a:r>
            <a:r>
              <a:rPr lang="en-GB" b="1" baseline="0" dirty="0" err="1" smtClean="0"/>
              <a:t>XNAKinectDepthCamera</a:t>
            </a:r>
            <a:r>
              <a:rPr lang="en-GB" b="1" baseline="0" dirty="0" smtClean="0"/>
              <a:t> </a:t>
            </a:r>
            <a:r>
              <a:rPr lang="en-GB" b="0" baseline="0" dirty="0" smtClean="0"/>
              <a:t>in the </a:t>
            </a:r>
            <a:r>
              <a:rPr lang="en-GB" b="1" baseline="0" dirty="0" smtClean="0"/>
              <a:t>03 </a:t>
            </a:r>
            <a:r>
              <a:rPr lang="en-GB" b="1" baseline="0" dirty="0" err="1" smtClean="0"/>
              <a:t>XNAKinectDepthCamera</a:t>
            </a:r>
            <a:r>
              <a:rPr lang="en-GB" b="1" baseline="0" dirty="0" smtClean="0"/>
              <a:t> Demo </a:t>
            </a:r>
            <a:r>
              <a:rPr lang="en-GB" b="0" baseline="0" dirty="0" smtClean="0"/>
              <a:t>demo folder.</a:t>
            </a:r>
          </a:p>
          <a:p>
            <a:pPr marL="228600" indent="-228600">
              <a:buFont typeface="+mj-lt"/>
              <a:buAutoNum type="arabicPeriod"/>
            </a:pPr>
            <a:r>
              <a:rPr lang="en-GB" baseline="0" dirty="0" smtClean="0"/>
              <a:t>Run the program by pressing </a:t>
            </a:r>
            <a:r>
              <a:rPr lang="en-GB" b="1" baseline="0" dirty="0" smtClean="0"/>
              <a:t>F5</a:t>
            </a:r>
            <a:r>
              <a:rPr lang="en-GB" baseline="0" dirty="0" smtClean="0"/>
              <a:t>.</a:t>
            </a:r>
          </a:p>
          <a:p>
            <a:pPr marL="228600" indent="-228600">
              <a:buFont typeface="+mj-lt"/>
              <a:buAutoNum type="arabicPeriod"/>
            </a:pPr>
            <a:r>
              <a:rPr lang="en-GB" baseline="0" dirty="0" smtClean="0"/>
              <a:t>The program will start running and will display the depth output on the screen.</a:t>
            </a:r>
          </a:p>
          <a:p>
            <a:pPr marL="228600" indent="-228600">
              <a:buFont typeface="+mj-lt"/>
              <a:buAutoNum type="arabicPeriod"/>
            </a:pPr>
            <a:r>
              <a:rPr lang="en-GB" baseline="0" dirty="0" smtClean="0"/>
              <a:t>Explain that the darker the object the further away from the sensor it is. </a:t>
            </a:r>
          </a:p>
          <a:p>
            <a:pPr marL="228600" indent="-228600">
              <a:buFont typeface="+mj-lt"/>
              <a:buAutoNum type="arabicPeriod"/>
            </a:pPr>
            <a:r>
              <a:rPr lang="en-GB" baseline="0" dirty="0" smtClean="0"/>
              <a:t>Explain that pixels </a:t>
            </a:r>
            <a:r>
              <a:rPr lang="en-GB" baseline="0" dirty="0" smtClean="0"/>
              <a:t>are coloured as follows:</a:t>
            </a:r>
            <a:br>
              <a:rPr lang="en-GB" baseline="0" dirty="0" smtClean="0"/>
            </a:br>
            <a:r>
              <a:rPr lang="en-GB" b="1" baseline="0" dirty="0" smtClean="0"/>
              <a:t>red – </a:t>
            </a:r>
            <a:r>
              <a:rPr lang="en-GB" b="0" baseline="0" dirty="0" smtClean="0"/>
              <a:t>depth can’t be determined</a:t>
            </a:r>
            <a:br>
              <a:rPr lang="en-GB" b="0" baseline="0" dirty="0" smtClean="0"/>
            </a:br>
            <a:r>
              <a:rPr lang="en-GB" b="1" baseline="0" dirty="0" smtClean="0"/>
              <a:t>blue – </a:t>
            </a:r>
            <a:r>
              <a:rPr lang="en-GB" b="0" baseline="0" dirty="0" smtClean="0"/>
              <a:t>too far away </a:t>
            </a:r>
            <a:br>
              <a:rPr lang="en-GB" b="0" baseline="0" dirty="0" smtClean="0"/>
            </a:br>
            <a:r>
              <a:rPr lang="en-GB" b="1" baseline="0" dirty="0" smtClean="0"/>
              <a:t>green – </a:t>
            </a:r>
            <a:r>
              <a:rPr lang="en-GB" b="0" baseline="0" dirty="0" smtClean="0"/>
              <a:t>too close to the sensor</a:t>
            </a:r>
            <a:r>
              <a:rPr lang="en-GB" baseline="0" dirty="0" smtClean="0"/>
              <a:t/>
            </a:r>
            <a:br>
              <a:rPr lang="en-GB" baseline="0" dirty="0" smtClean="0"/>
            </a:br>
            <a:endParaRPr lang="en-GB" baseline="0" dirty="0" smtClean="0"/>
          </a:p>
          <a:p>
            <a:pPr marL="228600" indent="-228600">
              <a:buFont typeface="+mj-lt"/>
              <a:buAutoNum type="arabicPeriod"/>
            </a:pPr>
            <a:r>
              <a:rPr lang="en-GB" baseline="0" dirty="0" smtClean="0"/>
              <a:t>Demonstrate </a:t>
            </a:r>
            <a:r>
              <a:rPr lang="en-GB" baseline="0" dirty="0" smtClean="0"/>
              <a:t>this by moving your hand slowly towards the sensor from a distance of around 2 </a:t>
            </a:r>
            <a:r>
              <a:rPr lang="en-GB" baseline="0" dirty="0" smtClean="0"/>
              <a:t>meters and show how the hand changes colour</a:t>
            </a:r>
            <a:endParaRPr lang="en-GB" baseline="0" dirty="0" smtClean="0"/>
          </a:p>
          <a:p>
            <a:pPr marL="228600" indent="-228600">
              <a:buFont typeface="+mj-lt"/>
              <a:buAutoNum type="arabicPeriod"/>
            </a:pPr>
            <a:r>
              <a:rPr lang="en-GB" baseline="0" dirty="0" smtClean="0"/>
              <a:t>Stop the program by selecting </a:t>
            </a:r>
            <a:r>
              <a:rPr lang="en-GB" b="1" baseline="0" dirty="0" smtClean="0"/>
              <a:t>Debug&gt;Stop Debugging </a:t>
            </a:r>
            <a:endParaRPr lang="en-GB" baseline="0" dirty="0" smtClean="0"/>
          </a:p>
          <a:p>
            <a:pPr marL="228600" indent="-228600">
              <a:buFont typeface="+mj-lt"/>
              <a:buAutoNum type="arabicPeriod"/>
            </a:pPr>
            <a:r>
              <a:rPr lang="en-GB" baseline="0" dirty="0" smtClean="0"/>
              <a:t>Exit from Visual Studio</a:t>
            </a:r>
            <a:endParaRPr lang="en-GB" b="0"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Tree>
    <p:extLst>
      <p:ext uri="{BB962C8B-B14F-4D97-AF65-F5344CB8AC3E}">
        <p14:creationId xmlns:p14="http://schemas.microsoft.com/office/powerpoint/2010/main" val="11953280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For this demonstration to work you must have installed the Kinect for Windows SDK.</a:t>
            </a:r>
            <a:r>
              <a:rPr lang="en-GB" baseline="0" dirty="0" smtClean="0"/>
              <a:t> You must also have a Kinect sensor plugged into the USB Port on your computer. The demonstration works best if the sensor is facing the audience.</a:t>
            </a:r>
          </a:p>
          <a:p>
            <a:endParaRPr lang="en-GB" baseline="0" dirty="0" smtClean="0"/>
          </a:p>
          <a:p>
            <a:pPr marL="228600" indent="-228600">
              <a:buFont typeface="+mj-lt"/>
              <a:buAutoNum type="arabicPeriod"/>
            </a:pPr>
            <a:r>
              <a:rPr lang="en-GB" b="0" baseline="0" dirty="0" smtClean="0"/>
              <a:t>Start Visual Studio 2010</a:t>
            </a:r>
          </a:p>
          <a:p>
            <a:pPr marL="228600" indent="-228600">
              <a:buFont typeface="+mj-lt"/>
              <a:buAutoNum type="arabicPeriod"/>
            </a:pPr>
            <a:r>
              <a:rPr lang="en-GB" b="0" baseline="0" dirty="0" smtClean="0"/>
              <a:t>Open the project </a:t>
            </a:r>
            <a:r>
              <a:rPr lang="en-GB" b="1" baseline="0" dirty="0" err="1" smtClean="0"/>
              <a:t>XNASkeletonTracker</a:t>
            </a:r>
            <a:r>
              <a:rPr lang="en-GB" b="1" baseline="0" dirty="0" smtClean="0"/>
              <a:t> </a:t>
            </a:r>
            <a:r>
              <a:rPr lang="en-GB" b="0" baseline="0" dirty="0" smtClean="0"/>
              <a:t>in </a:t>
            </a:r>
            <a:r>
              <a:rPr lang="en-GB" b="1" baseline="0" dirty="0" smtClean="0"/>
              <a:t>04 Kinect Skeleton Display </a:t>
            </a:r>
            <a:r>
              <a:rPr lang="en-GB" b="0" baseline="0" dirty="0" smtClean="0"/>
              <a:t>demo folder.</a:t>
            </a:r>
          </a:p>
          <a:p>
            <a:pPr marL="228600" indent="-228600">
              <a:buFont typeface="+mj-lt"/>
              <a:buAutoNum type="arabicPeriod"/>
            </a:pPr>
            <a:r>
              <a:rPr lang="en-GB" baseline="0" dirty="0" smtClean="0"/>
              <a:t>Run the program by pressing </a:t>
            </a:r>
            <a:r>
              <a:rPr lang="en-GB" b="1" baseline="0" dirty="0" smtClean="0"/>
              <a:t>F5</a:t>
            </a:r>
            <a:r>
              <a:rPr lang="en-GB" baseline="0" dirty="0" smtClean="0"/>
              <a:t>.</a:t>
            </a:r>
          </a:p>
          <a:p>
            <a:pPr marL="228600" indent="-228600">
              <a:buFont typeface="+mj-lt"/>
              <a:buAutoNum type="arabicPeriod"/>
            </a:pPr>
            <a:r>
              <a:rPr lang="en-GB" baseline="0" dirty="0" smtClean="0"/>
              <a:t>The program will start running and will display a blue screen.</a:t>
            </a:r>
          </a:p>
          <a:p>
            <a:pPr marL="228600" indent="-228600">
              <a:buFont typeface="+mj-lt"/>
              <a:buAutoNum type="arabicPeriod"/>
            </a:pPr>
            <a:r>
              <a:rPr lang="en-GB" baseline="0" dirty="0" smtClean="0"/>
              <a:t>Ask someone to walk in front of the sensor. </a:t>
            </a:r>
          </a:p>
          <a:p>
            <a:pPr marL="228600" indent="-228600">
              <a:buFont typeface="+mj-lt"/>
              <a:buAutoNum type="arabicPeriod"/>
            </a:pPr>
            <a:r>
              <a:rPr lang="en-GB" baseline="0" dirty="0" smtClean="0"/>
              <a:t>The program will display their skeleton.</a:t>
            </a:r>
          </a:p>
          <a:p>
            <a:pPr marL="228600" indent="-228600">
              <a:buFont typeface="+mj-lt"/>
              <a:buAutoNum type="arabicPeriod"/>
            </a:pPr>
            <a:r>
              <a:rPr lang="en-GB" baseline="0" dirty="0" smtClean="0"/>
              <a:t>Stop the program.</a:t>
            </a:r>
          </a:p>
          <a:p>
            <a:pPr marL="228600" indent="-228600">
              <a:buFont typeface="+mj-lt"/>
              <a:buAutoNum type="arabicPeriod"/>
            </a:pPr>
            <a:r>
              <a:rPr lang="en-GB" baseline="0" dirty="0" smtClean="0"/>
              <a:t>Open the source file </a:t>
            </a:r>
            <a:r>
              <a:rPr lang="en-GB" b="1" baseline="0" dirty="0" err="1" smtClean="0"/>
              <a:t>SkeletonGame.cs</a:t>
            </a:r>
            <a:endParaRPr lang="en-GB" b="1" baseline="0" dirty="0" smtClean="0"/>
          </a:p>
          <a:p>
            <a:pPr marL="228600" marR="0" indent="-228600" algn="l" defTabSz="914363" rtl="0" eaLnBrk="1" fontAlgn="auto" latinLnBrk="0" hangingPunct="1">
              <a:lnSpc>
                <a:spcPct val="90000"/>
              </a:lnSpc>
              <a:spcBef>
                <a:spcPts val="0"/>
              </a:spcBef>
              <a:spcAft>
                <a:spcPts val="333"/>
              </a:spcAft>
              <a:buClrTx/>
              <a:buSzTx/>
              <a:buFont typeface="+mj-lt"/>
              <a:buAutoNum type="arabicPeriod"/>
              <a:tabLst/>
              <a:defRPr/>
            </a:pPr>
            <a:r>
              <a:rPr lang="en-GB" dirty="0" smtClean="0"/>
              <a:t>Navigate </a:t>
            </a:r>
            <a:r>
              <a:rPr lang="en-GB" baseline="0" dirty="0" smtClean="0"/>
              <a:t>to the </a:t>
            </a:r>
            <a:r>
              <a:rPr lang="en-GB" sz="900" b="1" kern="1200" dirty="0" err="1" smtClean="0">
                <a:solidFill>
                  <a:schemeClr val="tx1"/>
                </a:solidFill>
                <a:latin typeface="Segoe UI" pitchFamily="34" charset="0"/>
                <a:ea typeface="+mn-ea"/>
                <a:cs typeface="+mn-cs"/>
              </a:rPr>
              <a:t>drawSkeleton</a:t>
            </a:r>
            <a:r>
              <a:rPr lang="en-GB" sz="900" kern="1200" dirty="0" smtClean="0">
                <a:solidFill>
                  <a:schemeClr val="tx1"/>
                </a:solidFill>
                <a:latin typeface="Segoe UI" pitchFamily="34" charset="0"/>
                <a:ea typeface="+mn-ea"/>
                <a:cs typeface="+mn-cs"/>
              </a:rPr>
              <a:t> method.</a:t>
            </a:r>
          </a:p>
          <a:p>
            <a:pPr marL="228600" marR="0" indent="-228600" algn="l" defTabSz="914363" rtl="0" eaLnBrk="1" fontAlgn="auto" latinLnBrk="0" hangingPunct="1">
              <a:lnSpc>
                <a:spcPct val="90000"/>
              </a:lnSpc>
              <a:spcBef>
                <a:spcPts val="0"/>
              </a:spcBef>
              <a:spcAft>
                <a:spcPts val="333"/>
              </a:spcAft>
              <a:buClrTx/>
              <a:buSzTx/>
              <a:buFont typeface="+mj-lt"/>
              <a:buAutoNum type="arabicPeriod"/>
              <a:tabLst/>
              <a:defRPr/>
            </a:pPr>
            <a:r>
              <a:rPr lang="en-GB" sz="900" kern="1200" dirty="0" smtClean="0">
                <a:solidFill>
                  <a:schemeClr val="tx1"/>
                </a:solidFill>
                <a:latin typeface="Segoe UI" pitchFamily="34" charset="0"/>
                <a:ea typeface="+mn-ea"/>
                <a:cs typeface="+mn-cs"/>
              </a:rPr>
              <a:t>Show that the skeleton is</a:t>
            </a:r>
            <a:r>
              <a:rPr lang="en-GB" sz="900" kern="1200" baseline="0" dirty="0" smtClean="0">
                <a:solidFill>
                  <a:schemeClr val="tx1"/>
                </a:solidFill>
                <a:latin typeface="Segoe UI" pitchFamily="34" charset="0"/>
                <a:ea typeface="+mn-ea"/>
                <a:cs typeface="+mn-cs"/>
              </a:rPr>
              <a:t> created by drawing bones that link the body joints. </a:t>
            </a:r>
          </a:p>
          <a:p>
            <a:pPr marL="228600" marR="0" indent="-228600" algn="l" defTabSz="914363" rtl="0" eaLnBrk="1" fontAlgn="auto" latinLnBrk="0" hangingPunct="1">
              <a:lnSpc>
                <a:spcPct val="90000"/>
              </a:lnSpc>
              <a:spcBef>
                <a:spcPts val="0"/>
              </a:spcBef>
              <a:spcAft>
                <a:spcPts val="333"/>
              </a:spcAft>
              <a:buClrTx/>
              <a:buSzTx/>
              <a:buFont typeface="+mj-lt"/>
              <a:buAutoNum type="arabicPeriod"/>
              <a:tabLst/>
              <a:defRPr/>
            </a:pPr>
            <a:r>
              <a:rPr lang="en-GB" sz="900" kern="1200" baseline="0" dirty="0" smtClean="0">
                <a:solidFill>
                  <a:schemeClr val="tx1"/>
                </a:solidFill>
                <a:latin typeface="Segoe UI" pitchFamily="34" charset="0"/>
                <a:ea typeface="+mn-ea"/>
                <a:cs typeface="+mn-cs"/>
              </a:rPr>
              <a:t>Explain that each joint is positioned in 3D space, but is mapped into 2D for drawing. Make the point that we will see how this works a bit later.</a:t>
            </a:r>
            <a:endParaRPr lang="en-GB" sz="900" kern="1200" dirty="0" smtClean="0">
              <a:solidFill>
                <a:schemeClr val="tx1"/>
              </a:solidFill>
              <a:latin typeface="Segoe UI" pitchFamily="34" charset="0"/>
              <a:ea typeface="+mn-ea"/>
              <a:cs typeface="+mn-cs"/>
            </a:endParaRPr>
          </a:p>
          <a:p>
            <a:pPr marL="228600" indent="-228600">
              <a:buFont typeface="+mj-lt"/>
              <a:buAutoNum type="arabicPeriod"/>
            </a:pPr>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Tree>
    <p:extLst>
      <p:ext uri="{BB962C8B-B14F-4D97-AF65-F5344CB8AC3E}">
        <p14:creationId xmlns:p14="http://schemas.microsoft.com/office/powerpoint/2010/main" val="11953280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WP7 Annimation ">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761389" y="292352"/>
            <a:ext cx="4382611" cy="2136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ctangle 12"/>
          <p:cNvSpPr/>
          <p:nvPr/>
        </p:nvSpPr>
        <p:spPr bwMode="auto">
          <a:xfrm>
            <a:off x="6539421" y="2362200"/>
            <a:ext cx="2221992" cy="2221992"/>
          </a:xfrm>
          <a:prstGeom prst="rect">
            <a:avLst/>
          </a:prstGeom>
          <a:solidFill>
            <a:srgbClr val="2CACE3"/>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68604" tIns="34302" rIns="68604" bIns="34302" numCol="1" rtlCol="0" anchor="ctr" anchorCtr="0" compatLnSpc="1">
            <a:prstTxWarp prst="textNoShape">
              <a:avLst/>
            </a:prstTxWarp>
          </a:bodyPr>
          <a:lstStyle/>
          <a:p>
            <a:pPr lvl="0" algn="ctr" defTabSz="685848" fontAlgn="base">
              <a:spcBef>
                <a:spcPct val="0"/>
              </a:spcBef>
              <a:spcAft>
                <a:spcPct val="0"/>
              </a:spcAft>
            </a:pPr>
            <a:endParaRPr lang="en-US" dirty="0" smtClean="0">
              <a:gradFill>
                <a:gsLst>
                  <a:gs pos="0">
                    <a:srgbClr val="FFFFFF"/>
                  </a:gs>
                  <a:gs pos="100000">
                    <a:srgbClr val="FFFFFF"/>
                  </a:gs>
                </a:gsLst>
                <a:lin ang="5400000" scaled="0"/>
              </a:gradFill>
            </a:endParaRPr>
          </a:p>
        </p:txBody>
      </p:sp>
      <p:sp>
        <p:nvSpPr>
          <p:cNvPr id="14" name="Title 1"/>
          <p:cNvSpPr txBox="1">
            <a:spLocks/>
          </p:cNvSpPr>
          <p:nvPr/>
        </p:nvSpPr>
        <p:spPr>
          <a:xfrm>
            <a:off x="6565940" y="2428875"/>
            <a:ext cx="2187433" cy="2221991"/>
          </a:xfrm>
          <a:prstGeom prst="rect">
            <a:avLst/>
          </a:prstGeom>
        </p:spPr>
        <p:txBody>
          <a:bodyPr vert="horz" wrap="square" lIns="182880" tIns="182880" rIns="182880" bIns="182880" rtlCol="0" anchor="ctr" anchorCtr="0">
            <a:noAutofit/>
          </a:bodyPr>
          <a:lstStyle>
            <a:lvl1pPr algn="l" defTabSz="914363" rtl="0" eaLnBrk="1" latinLnBrk="0" hangingPunct="1">
              <a:lnSpc>
                <a:spcPct val="90000"/>
              </a:lnSpc>
              <a:spcBef>
                <a:spcPct val="0"/>
              </a:spcBef>
              <a:buNone/>
              <a:tabLst>
                <a:tab pos="1504361" algn="l"/>
              </a:tabLst>
              <a:defRPr lang="en-US" sz="4800" b="0" kern="1200" cap="none" spc="-113" baseline="0" dirty="0">
                <a:ln w="3175">
                  <a:noFill/>
                </a:ln>
                <a:gradFill>
                  <a:gsLst>
                    <a:gs pos="0">
                      <a:schemeClr val="bg2"/>
                    </a:gs>
                    <a:gs pos="100000">
                      <a:schemeClr val="bg2"/>
                    </a:gs>
                  </a:gsLst>
                  <a:lin ang="5400000" scaled="0"/>
                </a:gradFill>
                <a:effectLst/>
                <a:latin typeface="Segoe Light" pitchFamily="34" charset="0"/>
                <a:ea typeface="+mn-ea"/>
                <a:cs typeface="+mn-cs"/>
              </a:defRPr>
            </a:lvl1pPr>
          </a:lstStyle>
          <a:p>
            <a:pPr algn="ctr" defTabSz="685961"/>
            <a:r>
              <a:rPr lang="en-US" sz="5400" dirty="0" smtClean="0">
                <a:latin typeface="+mj-lt"/>
              </a:rPr>
              <a:t>Kinect</a:t>
            </a:r>
            <a:endParaRPr lang="en-US" sz="5400" dirty="0">
              <a:latin typeface="+mj-lt"/>
            </a:endParaRPr>
          </a:p>
        </p:txBody>
      </p:sp>
      <p:sp>
        <p:nvSpPr>
          <p:cNvPr id="15" name="Rectangle 14"/>
          <p:cNvSpPr/>
          <p:nvPr/>
        </p:nvSpPr>
        <p:spPr bwMode="auto">
          <a:xfrm>
            <a:off x="381000" y="2362200"/>
            <a:ext cx="6053328" cy="2221992"/>
          </a:xfrm>
          <a:prstGeom prst="rect">
            <a:avLst/>
          </a:prstGeom>
          <a:solidFill>
            <a:srgbClr val="50308F"/>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68604" tIns="34302" rIns="68604" bIns="34302" numCol="1" rtlCol="0" anchor="ctr" anchorCtr="0" compatLnSpc="1">
            <a:prstTxWarp prst="textNoShape">
              <a:avLst/>
            </a:prstTxWarp>
          </a:bodyPr>
          <a:lstStyle/>
          <a:p>
            <a:pPr lvl="0" algn="ctr" defTabSz="685848" fontAlgn="base">
              <a:spcBef>
                <a:spcPct val="0"/>
              </a:spcBef>
              <a:spcAft>
                <a:spcPct val="0"/>
              </a:spcAft>
            </a:pPr>
            <a:endParaRPr lang="en-US" dirty="0" smtClean="0">
              <a:gradFill>
                <a:gsLst>
                  <a:gs pos="0">
                    <a:srgbClr val="FFFFFF"/>
                  </a:gs>
                  <a:gs pos="100000">
                    <a:srgbClr val="FFFFFF"/>
                  </a:gs>
                </a:gsLst>
                <a:lin ang="5400000" scaled="0"/>
              </a:gradFill>
            </a:endParaRPr>
          </a:p>
        </p:txBody>
      </p:sp>
      <p:sp>
        <p:nvSpPr>
          <p:cNvPr id="16" name="Subtitle 2"/>
          <p:cNvSpPr>
            <a:spLocks noGrp="1"/>
          </p:cNvSpPr>
          <p:nvPr>
            <p:ph type="subTitle" idx="1"/>
          </p:nvPr>
        </p:nvSpPr>
        <p:spPr>
          <a:xfrm>
            <a:off x="550840" y="5426822"/>
            <a:ext cx="5598586" cy="374295"/>
          </a:xfrm>
        </p:spPr>
        <p:txBody>
          <a:bodyPr vert="horz" wrap="square" lIns="0" tIns="0" rIns="0" bIns="0" rtlCol="0" anchor="t">
            <a:spAutoFit/>
          </a:bodyPr>
          <a:lstStyle>
            <a:lvl1pPr marL="0" indent="0">
              <a:spcBef>
                <a:spcPts val="0"/>
              </a:spcBef>
              <a:buFontTx/>
              <a:buNone/>
              <a:defRPr lang="en-US" sz="2700" b="1" kern="1200" spc="-150" dirty="0">
                <a:gradFill>
                  <a:gsLst>
                    <a:gs pos="0">
                      <a:schemeClr val="accent1"/>
                    </a:gs>
                    <a:gs pos="100000">
                      <a:schemeClr val="accent1"/>
                    </a:gs>
                  </a:gsLst>
                  <a:lin ang="5400000" scaled="0"/>
                </a:gradFill>
                <a:latin typeface="Segoe Light" pitchFamily="34" charset="0"/>
                <a:ea typeface="+mn-ea"/>
                <a:cs typeface="+mn-cs"/>
              </a:defRPr>
            </a:lvl1pPr>
          </a:lstStyle>
          <a:p>
            <a:pPr marL="0" lvl="0" indent="0" algn="l" defTabSz="685961" rtl="0" eaLnBrk="1" latinLnBrk="0" hangingPunct="1">
              <a:lnSpc>
                <a:spcPct val="90000"/>
              </a:lnSpc>
              <a:spcBef>
                <a:spcPts val="0"/>
              </a:spcBef>
              <a:buClr>
                <a:schemeClr val="tx2"/>
              </a:buClr>
              <a:buSzPct val="90000"/>
              <a:buFontTx/>
              <a:buNone/>
            </a:pPr>
            <a:r>
              <a:rPr lang="en-US" smtClean="0"/>
              <a:t>Click to edit Master subtitle style</a:t>
            </a:r>
            <a:endParaRPr lang="en-US" dirty="0"/>
          </a:p>
        </p:txBody>
      </p:sp>
      <p:sp>
        <p:nvSpPr>
          <p:cNvPr id="17" name="Text Placeholder 8"/>
          <p:cNvSpPr>
            <a:spLocks noGrp="1"/>
          </p:cNvSpPr>
          <p:nvPr>
            <p:ph type="body" sz="quarter" idx="10" hasCustomPrompt="1"/>
          </p:nvPr>
        </p:nvSpPr>
        <p:spPr>
          <a:xfrm>
            <a:off x="550863" y="5823667"/>
            <a:ext cx="5679569" cy="291118"/>
          </a:xfrm>
        </p:spPr>
        <p:txBody>
          <a:bodyPr/>
          <a:lstStyle>
            <a:lvl1pPr marL="0" indent="0">
              <a:spcBef>
                <a:spcPts val="0"/>
              </a:spcBef>
              <a:buFontTx/>
              <a:buNone/>
              <a:defRPr sz="2100">
                <a:latin typeface="Segoe Light" pitchFamily="34" charset="0"/>
              </a:defRPr>
            </a:lvl1pPr>
          </a:lstStyle>
          <a:p>
            <a:r>
              <a:rPr lang="en-US" dirty="0" smtClean="0"/>
              <a:t>Click to edit Master subtitle style</a:t>
            </a:r>
            <a:endParaRPr lang="en-US" dirty="0"/>
          </a:p>
        </p:txBody>
      </p:sp>
      <p:sp>
        <p:nvSpPr>
          <p:cNvPr id="18" name="Text Placeholder 8"/>
          <p:cNvSpPr>
            <a:spLocks noGrp="1"/>
          </p:cNvSpPr>
          <p:nvPr>
            <p:ph type="body" sz="quarter" idx="11" hasCustomPrompt="1"/>
          </p:nvPr>
        </p:nvSpPr>
        <p:spPr>
          <a:xfrm>
            <a:off x="550864" y="6135082"/>
            <a:ext cx="5667056" cy="291118"/>
          </a:xfrm>
        </p:spPr>
        <p:txBody>
          <a:bodyPr/>
          <a:lstStyle>
            <a:lvl1pPr marL="0" indent="0">
              <a:spcBef>
                <a:spcPts val="0"/>
              </a:spcBef>
              <a:buFontTx/>
              <a:buNone/>
              <a:defRPr sz="2100">
                <a:solidFill>
                  <a:schemeClr val="tx1"/>
                </a:solidFill>
                <a:latin typeface="Segoe Light" pitchFamily="34" charset="0"/>
              </a:defRPr>
            </a:lvl1pPr>
          </a:lstStyle>
          <a:p>
            <a:r>
              <a:rPr lang="en-US" dirty="0" smtClean="0"/>
              <a:t>Click to edit Master subtitle style</a:t>
            </a:r>
            <a:endParaRPr lang="en-US" dirty="0"/>
          </a:p>
        </p:txBody>
      </p:sp>
      <p:sp>
        <p:nvSpPr>
          <p:cNvPr id="28" name="Title 1"/>
          <p:cNvSpPr>
            <a:spLocks noGrp="1"/>
          </p:cNvSpPr>
          <p:nvPr>
            <p:ph type="ctrTitle"/>
          </p:nvPr>
        </p:nvSpPr>
        <p:spPr>
          <a:xfrm>
            <a:off x="555738" y="2924048"/>
            <a:ext cx="4114800" cy="1098296"/>
          </a:xfrm>
        </p:spPr>
        <p:txBody>
          <a:bodyPr anchor="ctr" anchorCtr="0">
            <a:noAutofit/>
          </a:bodyPr>
          <a:lstStyle>
            <a:lvl1pPr>
              <a:lnSpc>
                <a:spcPct val="90000"/>
              </a:lnSpc>
              <a:tabLst>
                <a:tab pos="1504361" algn="l"/>
              </a:tabLst>
              <a:defRPr lang="en-US" sz="4400" b="0" kern="1200" cap="none" spc="-150" baseline="0" dirty="0">
                <a:ln w="3175">
                  <a:noFill/>
                </a:ln>
                <a:gradFill>
                  <a:gsLst>
                    <a:gs pos="0">
                      <a:schemeClr val="bg2"/>
                    </a:gs>
                    <a:gs pos="100000">
                      <a:schemeClr val="bg2"/>
                    </a:gs>
                  </a:gsLst>
                  <a:lin ang="5400000" scaled="0"/>
                </a:gradFill>
                <a:effectLst/>
                <a:latin typeface="Segoe Light" pitchFamily="34" charset="0"/>
                <a:ea typeface="+mn-ea"/>
                <a:cs typeface="+mn-cs"/>
              </a:defRPr>
            </a:lvl1pPr>
          </a:lstStyle>
          <a:p>
            <a:pPr lvl="0" algn="l" defTabSz="685961" rtl="0" eaLnBrk="1" latinLnBrk="0" hangingPunct="1">
              <a:lnSpc>
                <a:spcPct val="90000"/>
              </a:lnSpc>
              <a:spcBef>
                <a:spcPct val="0"/>
              </a:spcBef>
              <a:buNone/>
            </a:pPr>
            <a:r>
              <a:rPr lang="en-US" dirty="0" smtClean="0"/>
              <a:t>Click to edit Master title style</a:t>
            </a:r>
            <a:endParaRPr lang="en-US" dirty="0"/>
          </a:p>
        </p:txBody>
      </p:sp>
      <p:sp>
        <p:nvSpPr>
          <p:cNvPr id="3" name="Text Placeholder 2"/>
          <p:cNvSpPr>
            <a:spLocks noGrp="1"/>
          </p:cNvSpPr>
          <p:nvPr>
            <p:ph type="body" sz="quarter" idx="12"/>
          </p:nvPr>
        </p:nvSpPr>
        <p:spPr>
          <a:xfrm>
            <a:off x="550863" y="4206875"/>
            <a:ext cx="4125912" cy="332399"/>
          </a:xfrm>
        </p:spPr>
        <p:txBody>
          <a:bodyPr/>
          <a:lstStyle>
            <a:lvl1pPr marL="0" indent="0">
              <a:buNone/>
              <a:defRPr sz="2400">
                <a:solidFill>
                  <a:schemeClr val="bg1"/>
                </a:solidFill>
              </a:defRPr>
            </a:lvl1pPr>
          </a:lstStyle>
          <a:p>
            <a:pPr lvl="0"/>
            <a:r>
              <a:rPr lang="en-US" smtClean="0"/>
              <a:t>Click to edit Master text styles</a:t>
            </a: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42" presetClass="path" presetSubtype="0" decel="100000" fill="hold" grpId="2" nodeType="withEffect">
                                  <p:stCondLst>
                                    <p:cond delay="0"/>
                                  </p:stCondLst>
                                  <p:childTnLst>
                                    <p:animMotion origin="layout" path="M 2.5553E-6 -4.07407E-6 L 1.03604 -0.00115 " pathEditMode="relative" rAng="0" ptsTypes="AA">
                                      <p:cBhvr>
                                        <p:cTn id="8" dur="750" spd="-100000" fill="hold"/>
                                        <p:tgtEl>
                                          <p:spTgt spid="15"/>
                                        </p:tgtEl>
                                        <p:attrNameLst>
                                          <p:attrName>ppt_x</p:attrName>
                                          <p:attrName>ppt_y</p:attrName>
                                        </p:attrNameLst>
                                      </p:cBhvr>
                                      <p:rCtr x="51795" y="-69"/>
                                    </p:animMotion>
                                  </p:childTnLst>
                                </p:cTn>
                              </p:par>
                              <p:par>
                                <p:cTn id="9" presetID="1" presetClass="entr" presetSubtype="0" fill="hold" grpId="0" nodeType="withEffect">
                                  <p:stCondLst>
                                    <p:cond delay="300"/>
                                  </p:stCondLst>
                                  <p:childTnLst>
                                    <p:set>
                                      <p:cBhvr>
                                        <p:cTn id="10" dur="1" fill="hold">
                                          <p:stCondLst>
                                            <p:cond delay="0"/>
                                          </p:stCondLst>
                                        </p:cTn>
                                        <p:tgtEl>
                                          <p:spTgt spid="28"/>
                                        </p:tgtEl>
                                        <p:attrNameLst>
                                          <p:attrName>style.visibility</p:attrName>
                                        </p:attrNameLst>
                                      </p:cBhvr>
                                      <p:to>
                                        <p:strVal val="visible"/>
                                      </p:to>
                                    </p:set>
                                  </p:childTnLst>
                                </p:cTn>
                              </p:par>
                              <p:par>
                                <p:cTn id="11" presetID="42" presetClass="path" presetSubtype="0" decel="100000" fill="hold" grpId="1" nodeType="withEffect">
                                  <p:stCondLst>
                                    <p:cond delay="250"/>
                                  </p:stCondLst>
                                  <p:childTnLst>
                                    <p:animMotion origin="layout" path="M 2.20661E-6 -4.07407E-6 L 1.02966 -0.00115 " pathEditMode="relative" rAng="0" ptsTypes="AA">
                                      <p:cBhvr>
                                        <p:cTn id="12" dur="750" spd="-100000" fill="hold"/>
                                        <p:tgtEl>
                                          <p:spTgt spid="28"/>
                                        </p:tgtEl>
                                        <p:attrNameLst>
                                          <p:attrName>ppt_x</p:attrName>
                                          <p:attrName>ppt_y</p:attrName>
                                        </p:attrNameLst>
                                      </p:cBhvr>
                                      <p:rCtr x="51483" y="-69"/>
                                    </p:animMotion>
                                  </p:childTnLst>
                                </p:cTn>
                              </p:par>
                              <p:par>
                                <p:cTn id="13" presetID="2" presetClass="entr" presetSubtype="2" fill="hold" grpId="0" nodeType="withEffect">
                                  <p:stCondLst>
                                    <p:cond delay="25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3">
                                            <p:txEl>
                                              <p:pRg st="0" end="0"/>
                                            </p:txEl>
                                          </p:spTgt>
                                        </p:tgtEl>
                                        <p:attrNameLst>
                                          <p:attrName>ppt_y</p:attrName>
                                        </p:attrNameLst>
                                      </p:cBhvr>
                                      <p:tavLst>
                                        <p:tav tm="0">
                                          <p:val>
                                            <p:strVal val="#ppt_y"/>
                                          </p:val>
                                        </p:tav>
                                        <p:tav tm="100000">
                                          <p:val>
                                            <p:strVal val="#ppt_y"/>
                                          </p:val>
                                        </p:tav>
                                      </p:tavLst>
                                    </p:anim>
                                  </p:childTnLst>
                                </p:cTn>
                              </p:par>
                              <p:par>
                                <p:cTn id="17" presetID="1" presetClass="entr" presetSubtype="0" fill="hold" grpId="0" nodeType="withEffect">
                                  <p:stCondLst>
                                    <p:cond delay="500"/>
                                  </p:stCondLst>
                                  <p:childTnLst>
                                    <p:set>
                                      <p:cBhvr>
                                        <p:cTn id="18" dur="1" fill="hold">
                                          <p:stCondLst>
                                            <p:cond delay="0"/>
                                          </p:stCondLst>
                                        </p:cTn>
                                        <p:tgtEl>
                                          <p:spTgt spid="16">
                                            <p:txEl>
                                              <p:pRg st="0" end="0"/>
                                            </p:txEl>
                                          </p:spTgt>
                                        </p:tgtEl>
                                        <p:attrNameLst>
                                          <p:attrName>style.visibility</p:attrName>
                                        </p:attrNameLst>
                                      </p:cBhvr>
                                      <p:to>
                                        <p:strVal val="visible"/>
                                      </p:to>
                                    </p:set>
                                  </p:childTnLst>
                                </p:cTn>
                              </p:par>
                              <p:par>
                                <p:cTn id="19" presetID="42" presetClass="path" presetSubtype="0" decel="100000" fill="hold" grpId="1" nodeType="withEffect">
                                  <p:stCondLst>
                                    <p:cond delay="500"/>
                                  </p:stCondLst>
                                  <p:childTnLst>
                                    <p:animMotion origin="layout" path="M 4.93885E-6 3.7037E-6 L 1.09367 -0.00324 " pathEditMode="relative" rAng="0" ptsTypes="AA">
                                      <p:cBhvr>
                                        <p:cTn id="20" dur="750" spd="-100000" fill="hold"/>
                                        <p:tgtEl>
                                          <p:spTgt spid="16">
                                            <p:txEl>
                                              <p:pRg st="0" end="0"/>
                                            </p:txEl>
                                          </p:spTgt>
                                        </p:tgtEl>
                                        <p:attrNameLst>
                                          <p:attrName>ppt_x</p:attrName>
                                          <p:attrName>ppt_y</p:attrName>
                                        </p:attrNameLst>
                                      </p:cBhvr>
                                      <p:rCtr x="54684" y="-162"/>
                                    </p:animMotion>
                                  </p:childTnLst>
                                </p:cTn>
                              </p:par>
                              <p:par>
                                <p:cTn id="21" presetID="1" presetClass="entr" presetSubtype="0" fill="hold" grpId="0" nodeType="withEffect">
                                  <p:stCondLst>
                                    <p:cond delay="750"/>
                                  </p:stCondLst>
                                  <p:childTnLst>
                                    <p:set>
                                      <p:cBhvr>
                                        <p:cTn id="22" dur="1" fill="hold">
                                          <p:stCondLst>
                                            <p:cond delay="0"/>
                                          </p:stCondLst>
                                        </p:cTn>
                                        <p:tgtEl>
                                          <p:spTgt spid="17">
                                            <p:txEl>
                                              <p:pRg st="0" end="0"/>
                                            </p:txEl>
                                          </p:spTgt>
                                        </p:tgtEl>
                                        <p:attrNameLst>
                                          <p:attrName>style.visibility</p:attrName>
                                        </p:attrNameLst>
                                      </p:cBhvr>
                                      <p:to>
                                        <p:strVal val="visible"/>
                                      </p:to>
                                    </p:set>
                                  </p:childTnLst>
                                </p:cTn>
                              </p:par>
                              <p:par>
                                <p:cTn id="23" presetID="42" presetClass="path" presetSubtype="0" decel="100000" fill="hold" grpId="1" nodeType="withEffect">
                                  <p:stCondLst>
                                    <p:cond delay="750"/>
                                  </p:stCondLst>
                                  <p:childTnLst>
                                    <p:animMotion origin="layout" path="M 1.66797E-6 7.40741E-7 L 1.14754 7.40741E-7 " pathEditMode="relative" rAng="0" ptsTypes="AA">
                                      <p:cBhvr>
                                        <p:cTn id="24" dur="750" spd="-100000" fill="hold"/>
                                        <p:tgtEl>
                                          <p:spTgt spid="17">
                                            <p:txEl>
                                              <p:pRg st="0" end="0"/>
                                            </p:txEl>
                                          </p:spTgt>
                                        </p:tgtEl>
                                        <p:attrNameLst>
                                          <p:attrName>ppt_x</p:attrName>
                                          <p:attrName>ppt_y</p:attrName>
                                        </p:attrNameLst>
                                      </p:cBhvr>
                                      <p:rCtr x="57377" y="0"/>
                                    </p:animMotion>
                                  </p:childTnLst>
                                </p:cTn>
                              </p:par>
                              <p:par>
                                <p:cTn id="25" presetID="1" presetClass="entr" presetSubtype="0" fill="hold" grpId="0" nodeType="withEffect">
                                  <p:stCondLst>
                                    <p:cond delay="1000"/>
                                  </p:stCondLst>
                                  <p:childTnLst>
                                    <p:set>
                                      <p:cBhvr>
                                        <p:cTn id="26" dur="1" fill="hold">
                                          <p:stCondLst>
                                            <p:cond delay="0"/>
                                          </p:stCondLst>
                                        </p:cTn>
                                        <p:tgtEl>
                                          <p:spTgt spid="18">
                                            <p:txEl>
                                              <p:pRg st="0" end="0"/>
                                            </p:txEl>
                                          </p:spTgt>
                                        </p:tgtEl>
                                        <p:attrNameLst>
                                          <p:attrName>style.visibility</p:attrName>
                                        </p:attrNameLst>
                                      </p:cBhvr>
                                      <p:to>
                                        <p:strVal val="visible"/>
                                      </p:to>
                                    </p:set>
                                  </p:childTnLst>
                                </p:cTn>
                              </p:par>
                              <p:par>
                                <p:cTn id="27" presetID="42" presetClass="path" presetSubtype="0" decel="100000" fill="hold" grpId="1" nodeType="withEffect">
                                  <p:stCondLst>
                                    <p:cond delay="1000"/>
                                  </p:stCondLst>
                                  <p:childTnLst>
                                    <p:animMotion origin="layout" path="M 1.66797E-6 7.40741E-7 L 1.14754 7.40741E-7 " pathEditMode="relative" rAng="0" ptsTypes="AA">
                                      <p:cBhvr>
                                        <p:cTn id="28" dur="750" spd="-100000" fill="hold"/>
                                        <p:tgtEl>
                                          <p:spTgt spid="18">
                                            <p:txEl>
                                              <p:pRg st="0" end="0"/>
                                            </p:txEl>
                                          </p:spTgt>
                                        </p:tgtEl>
                                        <p:attrNameLst>
                                          <p:attrName>ppt_x</p:attrName>
                                          <p:attrName>ppt_y</p:attrName>
                                        </p:attrNameLst>
                                      </p:cBhvr>
                                      <p:rCtr x="57377" y="0"/>
                                    </p:animMotion>
                                  </p:childTnLst>
                                </p:cTn>
                              </p:par>
                              <p:par>
                                <p:cTn id="29" presetID="1" presetClass="entr" presetSubtype="0" fill="hold" grpId="0" nodeType="withEffect">
                                  <p:stCondLst>
                                    <p:cond delay="800"/>
                                  </p:stCondLst>
                                  <p:childTnLst>
                                    <p:set>
                                      <p:cBhvr>
                                        <p:cTn id="30" dur="1" fill="hold">
                                          <p:stCondLst>
                                            <p:cond delay="0"/>
                                          </p:stCondLst>
                                        </p:cTn>
                                        <p:tgtEl>
                                          <p:spTgt spid="14"/>
                                        </p:tgtEl>
                                        <p:attrNameLst>
                                          <p:attrName>style.visibility</p:attrName>
                                        </p:attrNameLst>
                                      </p:cBhvr>
                                      <p:to>
                                        <p:strVal val="visible"/>
                                      </p:to>
                                    </p:set>
                                  </p:childTnLst>
                                </p:cTn>
                              </p:par>
                              <p:par>
                                <p:cTn id="31" presetID="42" presetClass="path" presetSubtype="0" decel="100000" fill="hold" grpId="1" nodeType="withEffect">
                                  <p:stCondLst>
                                    <p:cond delay="800"/>
                                  </p:stCondLst>
                                  <p:childTnLst>
                                    <p:animMotion origin="layout" path="M 2.20661E-6 -4.07407E-6 L 1.02966 -0.00115 " pathEditMode="relative" rAng="0" ptsTypes="AA">
                                      <p:cBhvr>
                                        <p:cTn id="32" dur="750" spd="-100000" fill="hold"/>
                                        <p:tgtEl>
                                          <p:spTgt spid="14"/>
                                        </p:tgtEl>
                                        <p:attrNameLst>
                                          <p:attrName>ppt_x</p:attrName>
                                          <p:attrName>ppt_y</p:attrName>
                                        </p:attrNameLst>
                                      </p:cBhvr>
                                      <p:rCtr x="51483" y="-69"/>
                                    </p:animMotion>
                                  </p:childTnLst>
                                </p:cTn>
                              </p:par>
                              <p:par>
                                <p:cTn id="33" presetID="1" presetClass="entr" presetSubtype="0" fill="hold" grpId="1" nodeType="withEffect">
                                  <p:stCondLst>
                                    <p:cond delay="800"/>
                                  </p:stCondLst>
                                  <p:childTnLst>
                                    <p:set>
                                      <p:cBhvr>
                                        <p:cTn id="34" dur="1" fill="hold">
                                          <p:stCondLst>
                                            <p:cond delay="0"/>
                                          </p:stCondLst>
                                        </p:cTn>
                                        <p:tgtEl>
                                          <p:spTgt spid="13"/>
                                        </p:tgtEl>
                                        <p:attrNameLst>
                                          <p:attrName>style.visibility</p:attrName>
                                        </p:attrNameLst>
                                      </p:cBhvr>
                                      <p:to>
                                        <p:strVal val="visible"/>
                                      </p:to>
                                    </p:set>
                                  </p:childTnLst>
                                </p:cTn>
                              </p:par>
                              <p:par>
                                <p:cTn id="35" presetID="42" presetClass="path" presetSubtype="0" decel="100000" fill="hold" grpId="2" nodeType="withEffect">
                                  <p:stCondLst>
                                    <p:cond delay="800"/>
                                  </p:stCondLst>
                                  <p:childTnLst>
                                    <p:animMotion origin="layout" path="M 2.5553E-6 -4.07407E-6 L 1.03604 -0.00115 " pathEditMode="relative" rAng="0" ptsTypes="AA">
                                      <p:cBhvr>
                                        <p:cTn id="36" dur="750" spd="-100000" fill="hold"/>
                                        <p:tgtEl>
                                          <p:spTgt spid="13"/>
                                        </p:tgtEl>
                                        <p:attrNameLst>
                                          <p:attrName>ppt_x</p:attrName>
                                          <p:attrName>ppt_y</p:attrName>
                                        </p:attrNameLst>
                                      </p:cBhvr>
                                      <p:rCtr x="51795" y="-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P spid="14" grpId="0"/>
      <p:bldP spid="14" grpId="1"/>
      <p:bldP spid="15" grpId="0" animBg="1"/>
      <p:bldP spid="15" grpId="1" animBg="1"/>
      <p:bldP spid="15" grpId="2" animBg="1"/>
      <p:bldP spid="16" grpId="0" build="p">
        <p:tmplLst>
          <p:tmpl lvl="1">
            <p:tnLst>
              <p:par>
                <p:cTn presetID="1" presetClass="entr" presetSubtype="0" fill="hold" nodeType="withEffect">
                  <p:stCondLst>
                    <p:cond delay="500"/>
                  </p:stCondLst>
                  <p:childTnLst>
                    <p:set>
                      <p:cBhvr>
                        <p:cTn dur="1" fill="hold">
                          <p:stCondLst>
                            <p:cond delay="0"/>
                          </p:stCondLst>
                        </p:cTn>
                        <p:tgtEl>
                          <p:spTgt spid="16"/>
                        </p:tgtEl>
                        <p:attrNameLst>
                          <p:attrName>style.visibility</p:attrName>
                        </p:attrNameLst>
                      </p:cBhvr>
                      <p:to>
                        <p:strVal val="visible"/>
                      </p:to>
                    </p:set>
                  </p:childTnLst>
                </p:cTn>
              </p:par>
            </p:tnLst>
          </p:tmpl>
        </p:tmplLst>
      </p:bldP>
      <p:bldP spid="16" grpId="1" build="p">
        <p:tmplLst>
          <p:tmpl lvl="1">
            <p:tnLst>
              <p:par>
                <p:cTn presetID="42" presetClass="path" presetSubtype="0" decel="100000" fill="hold" nodeType="withEffect">
                  <p:stCondLst>
                    <p:cond delay="500"/>
                  </p:stCondLst>
                  <p:childTnLst>
                    <p:animMotion origin="layout" path="M 4.93885E-6 3.7037E-6 L 1.09367 -0.00324 " pathEditMode="relative" rAng="0" ptsTypes="AA">
                      <p:cBhvr>
                        <p:cTn dur="750" spd="-100000" fill="hold"/>
                        <p:tgtEl>
                          <p:spTgt spid="16"/>
                        </p:tgtEl>
                        <p:attrNameLst>
                          <p:attrName>ppt_x</p:attrName>
                          <p:attrName>ppt_y</p:attrName>
                        </p:attrNameLst>
                      </p:cBhvr>
                      <p:rCtr x="54684" y="-162"/>
                    </p:animMotion>
                  </p:childTnLst>
                </p:cTn>
              </p:par>
            </p:tnLst>
          </p:tmpl>
        </p:tmplLst>
      </p:bldP>
      <p:bldP spid="17" grpId="0" build="p">
        <p:tmplLst>
          <p:tmpl lvl="1">
            <p:tnLst>
              <p:par>
                <p:cTn presetID="1" presetClass="entr" presetSubtype="0" fill="hold" nodeType="withEffect">
                  <p:stCondLst>
                    <p:cond delay="750"/>
                  </p:stCondLst>
                  <p:childTnLst>
                    <p:set>
                      <p:cBhvr>
                        <p:cTn dur="1" fill="hold">
                          <p:stCondLst>
                            <p:cond delay="0"/>
                          </p:stCondLst>
                        </p:cTn>
                        <p:tgtEl>
                          <p:spTgt spid="17"/>
                        </p:tgtEl>
                        <p:attrNameLst>
                          <p:attrName>style.visibility</p:attrName>
                        </p:attrNameLst>
                      </p:cBhvr>
                      <p:to>
                        <p:strVal val="visible"/>
                      </p:to>
                    </p:set>
                  </p:childTnLst>
                </p:cTn>
              </p:par>
            </p:tnLst>
          </p:tmpl>
        </p:tmplLst>
      </p:bldP>
      <p:bldP spid="17" grpId="1" build="p">
        <p:tmplLst>
          <p:tmpl lvl="1">
            <p:tnLst>
              <p:par>
                <p:cTn presetID="42" presetClass="path" presetSubtype="0" decel="100000" fill="hold" nodeType="withEffect">
                  <p:stCondLst>
                    <p:cond delay="750"/>
                  </p:stCondLst>
                  <p:childTnLst>
                    <p:animMotion origin="layout" path="M 1.66797E-6 7.40741E-7 L 1.14754 7.40741E-7 " pathEditMode="relative" rAng="0" ptsTypes="AA">
                      <p:cBhvr>
                        <p:cTn dur="750" spd="-100000" fill="hold"/>
                        <p:tgtEl>
                          <p:spTgt spid="17"/>
                        </p:tgtEl>
                        <p:attrNameLst>
                          <p:attrName>ppt_x</p:attrName>
                          <p:attrName>ppt_y</p:attrName>
                        </p:attrNameLst>
                      </p:cBhvr>
                      <p:rCtr x="57377" y="0"/>
                    </p:animMotion>
                  </p:childTnLst>
                </p:cTn>
              </p:par>
            </p:tnLst>
          </p:tmpl>
        </p:tmplLst>
      </p:bldP>
      <p:bldP spid="18" grpId="0" build="p">
        <p:tmplLst>
          <p:tmpl lvl="1">
            <p:tnLst>
              <p:par>
                <p:cTn presetID="1" presetClass="entr" presetSubtype="0" fill="hold" nodeType="withEffect">
                  <p:stCondLst>
                    <p:cond delay="1000"/>
                  </p:stCondLst>
                  <p:childTnLst>
                    <p:set>
                      <p:cBhvr>
                        <p:cTn dur="1" fill="hold">
                          <p:stCondLst>
                            <p:cond delay="0"/>
                          </p:stCondLst>
                        </p:cTn>
                        <p:tgtEl>
                          <p:spTgt spid="18"/>
                        </p:tgtEl>
                        <p:attrNameLst>
                          <p:attrName>style.visibility</p:attrName>
                        </p:attrNameLst>
                      </p:cBhvr>
                      <p:to>
                        <p:strVal val="visible"/>
                      </p:to>
                    </p:set>
                  </p:childTnLst>
                </p:cTn>
              </p:par>
            </p:tnLst>
          </p:tmpl>
        </p:tmplLst>
      </p:bldP>
      <p:bldP spid="18" grpId="1" build="p">
        <p:tmplLst>
          <p:tmpl lvl="1">
            <p:tnLst>
              <p:par>
                <p:cTn presetID="42" presetClass="path" presetSubtype="0" decel="100000" fill="hold" nodeType="withEffect">
                  <p:stCondLst>
                    <p:cond delay="1000"/>
                  </p:stCondLst>
                  <p:childTnLst>
                    <p:animMotion origin="layout" path="M 1.66797E-6 7.40741E-7 L 1.14754 7.40741E-7 " pathEditMode="relative" rAng="0" ptsTypes="AA">
                      <p:cBhvr>
                        <p:cTn dur="750" spd="-100000" fill="hold"/>
                        <p:tgtEl>
                          <p:spTgt spid="18"/>
                        </p:tgtEl>
                        <p:attrNameLst>
                          <p:attrName>ppt_x</p:attrName>
                          <p:attrName>ppt_y</p:attrName>
                        </p:attrNameLst>
                      </p:cBhvr>
                      <p:rCtr x="57377" y="0"/>
                    </p:animMotion>
                  </p:childTnLst>
                </p:cTn>
              </p:par>
            </p:tnLst>
          </p:tmpl>
        </p:tmplLst>
      </p:bldP>
      <p:bldP spid="28" grpId="0"/>
      <p:bldP spid="28" grpId="1"/>
      <p:bldP spid="3" grpId="0" build="p">
        <p:tmplLst>
          <p:tmpl lvl="1">
            <p:tnLst>
              <p:par>
                <p:cTn presetID="2" presetClass="entr" presetSubtype="2" fill="hold" nodeType="withEffect">
                  <p:stCondLst>
                    <p:cond delay="25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Demo, Video etc. &quot;special&quot; slides">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81000" y="686053"/>
            <a:ext cx="6994362" cy="1523494"/>
          </a:xfrm>
        </p:spPr>
        <p:txBody>
          <a:bodyPr anchor="ctr" anchorCtr="0">
            <a:noAutofit/>
          </a:bodyPr>
          <a:lstStyle>
            <a:lvl1pPr>
              <a:lnSpc>
                <a:spcPct val="90000"/>
              </a:lnSpc>
              <a:defRPr sz="4800" baseline="0">
                <a:gradFill flip="none" rotWithShape="1">
                  <a:gsLst>
                    <a:gs pos="0">
                      <a:schemeClr val="tx1"/>
                    </a:gs>
                    <a:gs pos="86000">
                      <a:schemeClr val="tx1"/>
                    </a:gs>
                  </a:gsLst>
                  <a:lin ang="5400000" scaled="0"/>
                  <a:tileRect/>
                </a:gradFill>
              </a:defRPr>
            </a:lvl1pPr>
          </a:lstStyle>
          <a:p>
            <a:r>
              <a:rPr lang="en-US" smtClean="0"/>
              <a:t>Click to edit Master title style</a:t>
            </a:r>
            <a:endParaRPr lang="en-US" dirty="0"/>
          </a:p>
        </p:txBody>
      </p:sp>
      <p:sp>
        <p:nvSpPr>
          <p:cNvPr id="3" name="Subtitle 2"/>
          <p:cNvSpPr>
            <a:spLocks noGrp="1"/>
          </p:cNvSpPr>
          <p:nvPr>
            <p:ph type="subTitle" idx="1"/>
          </p:nvPr>
        </p:nvSpPr>
        <p:spPr>
          <a:xfrm>
            <a:off x="381000" y="5145090"/>
            <a:ext cx="6994363" cy="461665"/>
          </a:xfrm>
        </p:spPr>
        <p:txBody>
          <a:bodyPr>
            <a:noAutofit/>
          </a:bodyPr>
          <a:lstStyle>
            <a:lvl1pPr marL="0" indent="0" algn="l">
              <a:lnSpc>
                <a:spcPct val="90000"/>
              </a:lnSpc>
              <a:spcBef>
                <a:spcPts val="0"/>
              </a:spcBef>
              <a:buNone/>
              <a:defRPr>
                <a:gradFill>
                  <a:gsLst>
                    <a:gs pos="0">
                      <a:schemeClr val="tx1"/>
                    </a:gs>
                    <a:gs pos="86000">
                      <a:schemeClr val="tx1"/>
                    </a:gs>
                  </a:gsLst>
                  <a:lin ang="5400000" scaled="0"/>
                </a:gra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381000" y="2362200"/>
            <a:ext cx="7683914" cy="1378644"/>
          </a:xfrm>
        </p:spPr>
        <p:txBody>
          <a:bodyPr anchor="t" anchorCtr="0">
            <a:noAutofit/>
            <a:scene3d>
              <a:camera prst="orthographicFront"/>
              <a:lightRig rig="flat" dir="t"/>
            </a:scene3d>
            <a:sp3d>
              <a:contourClr>
                <a:schemeClr val="tx1"/>
              </a:contourClr>
            </a:sp3d>
          </a:bodyPr>
          <a:lstStyle>
            <a:lvl1pPr marL="0" indent="0" algn="l">
              <a:buFont typeface="Arial" pitchFamily="34" charset="0"/>
              <a:buNone/>
              <a:defRPr kumimoji="0" lang="en-US" sz="10000" b="0" i="0" u="none" strike="noStrike" kern="1200" cap="none" spc="-150" normalizeH="0" baseline="0" noProof="0" dirty="0" smtClean="0">
                <a:ln w="11430"/>
                <a:solidFill>
                  <a:srgbClr val="50308F"/>
                </a:solidFill>
                <a:effectLst/>
                <a:uLnTx/>
                <a:uFillTx/>
                <a:latin typeface="Segoe Light" pitchFamily="34" charset="0"/>
                <a:ea typeface="+mn-ea"/>
                <a:cs typeface="+mn-cs"/>
              </a:defRPr>
            </a:lvl1pPr>
          </a:lstStyle>
          <a:p>
            <a:pPr lvl="0"/>
            <a:r>
              <a:rPr lang="en-US" dirty="0" smtClean="0"/>
              <a:t>Demo</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75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12" dur="750" fill="hold"/>
                                        <p:tgtEl>
                                          <p:spTgt spid="7">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50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75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16" dur="75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2" decel="10000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1+#ppt_w/2"/>
                          </p:val>
                        </p:tav>
                        <p:tav tm="100000">
                          <p:val>
                            <p:strVal val="#ppt_x"/>
                          </p:val>
                        </p:tav>
                      </p:tavLst>
                    </p:anim>
                    <p:anim calcmode="lin" valueType="num">
                      <p:cBhvr additive="base">
                        <p:cTn dur="750" fill="hold"/>
                        <p:tgtEl>
                          <p:spTgt spid="3"/>
                        </p:tgtEl>
                        <p:attrNameLst>
                          <p:attrName>ppt_y</p:attrName>
                        </p:attrNameLst>
                      </p:cBhvr>
                      <p:tavLst>
                        <p:tav tm="0">
                          <p:val>
                            <p:strVal val="#ppt_y"/>
                          </p:val>
                        </p:tav>
                        <p:tav tm="100000">
                          <p:val>
                            <p:strVal val="#ppt_y"/>
                          </p:val>
                        </p:tav>
                      </p:tavLst>
                    </p:anim>
                  </p:childTnLst>
                </p:cTn>
              </p:par>
            </p:tnLst>
          </p:tmpl>
        </p:tmplLst>
      </p:bldP>
      <p:bldP spid="7" grpId="0" build="p">
        <p:tmplLst>
          <p:tmpl lvl="1">
            <p:tnLst>
              <p:par>
                <p:cTn presetID="2" presetClass="entr" presetSubtype="2" decel="10000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1+#ppt_w/2"/>
                          </p:val>
                        </p:tav>
                        <p:tav tm="100000">
                          <p:val>
                            <p:strVal val="#ppt_x"/>
                          </p:val>
                        </p:tav>
                      </p:tavLst>
                    </p:anim>
                    <p:anim calcmode="lin" valueType="num">
                      <p:cBhvr additive="base">
                        <p:cTn dur="750" fill="hold"/>
                        <p:tgtEl>
                          <p:spTgt spid="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50863" y="431800"/>
            <a:ext cx="8363938" cy="664797"/>
          </a:xfrm>
        </p:spPr>
        <p:txBody>
          <a:bodyPr/>
          <a:lstStyle>
            <a:lvl1pPr algn="l" defTabSz="914363" rtl="0" eaLnBrk="1" latinLnBrk="0" hangingPunct="1">
              <a:lnSpc>
                <a:spcPct val="90000"/>
              </a:lnSpc>
              <a:spcBef>
                <a:spcPct val="0"/>
              </a:spcBef>
              <a:buNone/>
              <a:defRPr lang="en-US" sz="4800" b="0" kern="1200" cap="none" spc="-150" baseline="0" dirty="0">
                <a:ln w="3175">
                  <a:noFill/>
                </a:ln>
                <a:solidFill>
                  <a:srgbClr val="50308F"/>
                </a:solidFill>
                <a:effectLst/>
                <a:latin typeface="Segoe Light" pitchFamily="34" charset="0"/>
                <a:ea typeface="+mn-ea"/>
                <a:cs typeface="Arial" charset="0"/>
              </a:defRPr>
            </a:lvl1pPr>
          </a:lstStyle>
          <a:p>
            <a:r>
              <a:rPr lang="en-US" dirty="0" smtClean="0"/>
              <a:t>Master title style</a:t>
            </a:r>
            <a:endParaRPr lang="en-US" dirty="0"/>
          </a:p>
        </p:txBody>
      </p:sp>
      <p:sp>
        <p:nvSpPr>
          <p:cNvPr id="3" name="Content Placeholder 2"/>
          <p:cNvSpPr>
            <a:spLocks noGrp="1"/>
          </p:cNvSpPr>
          <p:nvPr>
            <p:ph idx="1"/>
          </p:nvPr>
        </p:nvSpPr>
        <p:spPr>
          <a:xfrm>
            <a:off x="380770" y="1371600"/>
            <a:ext cx="8363938" cy="4832092"/>
          </a:xfrm>
        </p:spPr>
        <p:txBody>
          <a:bodyPr vert="horz" wrap="square" lIns="0" tIns="0" rIns="0" bIns="0" rtlCol="0">
            <a:spAutoFit/>
          </a:bodyPr>
          <a:lstStyle>
            <a:lvl1pPr>
              <a:buClr>
                <a:srgbClr val="2CACE3"/>
              </a:buClr>
              <a:defRPr lang="en-US" dirty="0" smtClean="0"/>
            </a:lvl1pPr>
            <a:lvl2pPr>
              <a:buClr>
                <a:srgbClr val="2CACE3"/>
              </a:buClr>
              <a:defRPr lang="en-US" dirty="0" smtClean="0"/>
            </a:lvl2pPr>
            <a:lvl3pPr>
              <a:buClr>
                <a:srgbClr val="2CACE3"/>
              </a:buClr>
              <a:defRPr lang="en-US" dirty="0" smtClean="0"/>
            </a:lvl3pPr>
            <a:lvl4pPr>
              <a:buClr>
                <a:srgbClr val="2CACE3"/>
              </a:buClr>
              <a:defRPr lang="en-US" dirty="0" smtClean="0"/>
            </a:lvl4pPr>
            <a:lvl5pPr>
              <a:buClr>
                <a:srgbClr val="2CACE3"/>
              </a:buClr>
              <a:defRPr lang="en-US" dirty="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4"/>
            <a:endParaRPr lang="en-US" dirty="0" smtClean="0"/>
          </a:p>
          <a:p>
            <a:pPr lvl="4"/>
            <a:endParaRPr lang="en-US" dirty="0" smtClean="0"/>
          </a:p>
          <a:p>
            <a:pPr lvl="4"/>
            <a:endParaRPr lang="en-US" dirty="0" smtClean="0"/>
          </a:p>
          <a:p>
            <a:pPr lvl="4"/>
            <a:endParaRPr lang="en-US" dirty="0" smtClean="0"/>
          </a:p>
          <a:p>
            <a:pPr lvl="4"/>
            <a:endParaRPr lang="en-US" dirty="0" smtClean="0"/>
          </a:p>
          <a:p>
            <a:pPr lvl="4"/>
            <a:endParaRPr lang="en-US" dirty="0" smtClean="0"/>
          </a:p>
          <a:p>
            <a:pPr lvl="4"/>
            <a:endParaRPr lang="en-US" dirty="0" smtClean="0"/>
          </a:p>
          <a:p>
            <a:pPr lvl="4"/>
            <a:endParaRPr lang="en-US" dirty="0"/>
          </a:p>
        </p:txBody>
      </p:sp>
      <p:sp>
        <p:nvSpPr>
          <p:cNvPr id="5" name="Slide Number Placeholder 4"/>
          <p:cNvSpPr>
            <a:spLocks noGrp="1"/>
          </p:cNvSpPr>
          <p:nvPr>
            <p:ph type="sldNum" sz="quarter" idx="10"/>
          </p:nvPr>
        </p:nvSpPr>
        <p:spPr/>
        <p:txBody>
          <a:bodyPr/>
          <a:lstStyle/>
          <a:p>
            <a:fld id="{271031BA-9959-4FE2-909F-37D65262A7B4}" type="slidenum">
              <a:rPr lang="en-US" smtClean="0"/>
              <a:pPr/>
              <a:t>‹#›</a:t>
            </a:fld>
            <a:endParaRPr lang="en-US" dirty="0"/>
          </a:p>
        </p:txBody>
      </p:sp>
    </p:spTree>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Section">
    <p:bg>
      <p:bgPr>
        <a:solidFill>
          <a:srgbClr val="2CACE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3617623"/>
      </p:ext>
    </p:extLst>
  </p:cSld>
  <p:clrMapOvr>
    <a:masterClrMapping/>
  </p:clrMapOvr>
  <p:transition spd="slow">
    <p:push/>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431800"/>
            <a:ext cx="8363938" cy="664797"/>
          </a:xfrm>
          <a:prstGeom prst="rect">
            <a:avLst/>
          </a:prstGeom>
        </p:spPr>
        <p:txBody>
          <a:bodyPr vert="horz" wrap="square" lIns="0" tIns="0" rIns="0" bIns="0" rtlCol="0" anchor="t">
            <a:spAutoFit/>
          </a:bodyPr>
          <a:lstStyle/>
          <a:p>
            <a:r>
              <a:rPr lang="en-US" dirty="0" smtClean="0"/>
              <a:t>Master title style</a:t>
            </a:r>
            <a:endParaRPr lang="en-US" dirty="0"/>
          </a:p>
        </p:txBody>
      </p:sp>
      <p:sp>
        <p:nvSpPr>
          <p:cNvPr id="3" name="Text Placeholder 2"/>
          <p:cNvSpPr>
            <a:spLocks noGrp="1"/>
          </p:cNvSpPr>
          <p:nvPr>
            <p:ph type="body" idx="1"/>
          </p:nvPr>
        </p:nvSpPr>
        <p:spPr>
          <a:xfrm>
            <a:off x="381000" y="1447800"/>
            <a:ext cx="8363937" cy="2123658"/>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Slide Number Placeholder 3"/>
          <p:cNvSpPr>
            <a:spLocks noGrp="1"/>
          </p:cNvSpPr>
          <p:nvPr>
            <p:ph type="sldNum" sz="quarter" idx="4"/>
          </p:nvPr>
        </p:nvSpPr>
        <p:spPr>
          <a:xfrm>
            <a:off x="-1" y="6420022"/>
            <a:ext cx="695326" cy="323678"/>
          </a:xfrm>
          <a:prstGeom prst="rect">
            <a:avLst/>
          </a:prstGeom>
        </p:spPr>
        <p:txBody>
          <a:bodyPr vert="horz" lIns="0" tIns="0" rIns="0" bIns="0" rtlCol="0" anchor="ctr"/>
          <a:lstStyle>
            <a:lvl1pPr algn="r">
              <a:defRPr sz="900">
                <a:solidFill>
                  <a:srgbClr val="50308F"/>
                </a:solidFill>
              </a:defRPr>
            </a:lvl1pPr>
          </a:lstStyle>
          <a:p>
            <a:fld id="{271031BA-9959-4FE2-909F-37D65262A7B4}" type="slidenum">
              <a:rPr lang="en-US" smtClean="0"/>
              <a:pPr/>
              <a:t>‹#›</a:t>
            </a:fld>
            <a:endParaRPr lang="en-US" dirty="0"/>
          </a:p>
        </p:txBody>
      </p:sp>
      <p:sp>
        <p:nvSpPr>
          <p:cNvPr id="5" name="TextBox 4"/>
          <p:cNvSpPr txBox="1"/>
          <p:nvPr/>
        </p:nvSpPr>
        <p:spPr>
          <a:xfrm>
            <a:off x="5788049" y="6420022"/>
            <a:ext cx="3049347" cy="230832"/>
          </a:xfrm>
          <a:prstGeom prst="rect">
            <a:avLst/>
          </a:prstGeom>
          <a:noFill/>
        </p:spPr>
        <p:txBody>
          <a:bodyPr wrap="square" rtlCol="0">
            <a:spAutoFit/>
          </a:bodyPr>
          <a:lstStyle/>
          <a:p>
            <a:pPr algn="r"/>
            <a:r>
              <a:rPr lang="en-US" sz="900" dirty="0" smtClean="0">
                <a:solidFill>
                  <a:srgbClr val="50308F"/>
                </a:solidFill>
                <a:latin typeface="Segoe"/>
                <a:cs typeface="Segoe"/>
              </a:rPr>
              <a:t>Kinect for Windows SDK</a:t>
            </a:r>
            <a:endParaRPr lang="en-US" sz="900" dirty="0">
              <a:solidFill>
                <a:srgbClr val="50308F"/>
              </a:solidFill>
              <a:latin typeface="Segoe"/>
              <a:cs typeface="Segoe"/>
            </a:endParaRPr>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7" r:id="rId3"/>
    <p:sldLayoutId id="2147483790" r:id="rId4"/>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4800" b="0" kern="1200" cap="none" spc="-150" baseline="0" dirty="0" smtClean="0">
          <a:ln w="3175">
            <a:noFill/>
          </a:ln>
          <a:solidFill>
            <a:srgbClr val="50308F"/>
          </a:solidFill>
          <a:effectLst/>
          <a:latin typeface="Segoe Light" pitchFamily="34" charset="0"/>
          <a:ea typeface="+mn-ea"/>
          <a:cs typeface="Arial" charset="0"/>
        </a:defRPr>
      </a:lvl1pPr>
    </p:titleStyle>
    <p:bodyStyle>
      <a:lvl1pPr marL="347663" indent="-347663" algn="l" defTabSz="914363" rtl="0" eaLnBrk="1" latinLnBrk="0" hangingPunct="1">
        <a:lnSpc>
          <a:spcPct val="90000"/>
        </a:lnSpc>
        <a:spcBef>
          <a:spcPct val="20000"/>
        </a:spcBef>
        <a:buClr>
          <a:schemeClr val="accent1"/>
        </a:buClr>
        <a:buSzPct val="100000"/>
        <a:buFont typeface="Wingdings" pitchFamily="2" charset="2"/>
        <a:buChar char="§"/>
        <a:defRPr sz="3600" kern="1200" spc="-150">
          <a:gradFill>
            <a:gsLst>
              <a:gs pos="0">
                <a:srgbClr val="737373"/>
              </a:gs>
              <a:gs pos="86000">
                <a:srgbClr val="737373"/>
              </a:gs>
            </a:gsLst>
            <a:lin ang="5400000" scaled="0"/>
          </a:gradFill>
          <a:latin typeface="Segoe Light" pitchFamily="34" charset="0"/>
          <a:ea typeface="+mn-ea"/>
          <a:cs typeface="+mn-cs"/>
        </a:defRPr>
      </a:lvl1pPr>
      <a:lvl2pPr marL="744538" indent="-284163" algn="l" defTabSz="914363" rtl="0" eaLnBrk="1" latinLnBrk="0" hangingPunct="1">
        <a:lnSpc>
          <a:spcPct val="90000"/>
        </a:lnSpc>
        <a:spcBef>
          <a:spcPct val="20000"/>
        </a:spcBef>
        <a:buClr>
          <a:schemeClr val="tx2"/>
        </a:buClr>
        <a:buSzPct val="100000"/>
        <a:buFont typeface="Wingdings" pitchFamily="2" charset="2"/>
        <a:buChar char="§"/>
        <a:defRPr sz="3200" kern="1200" spc="-150">
          <a:gradFill>
            <a:gsLst>
              <a:gs pos="0">
                <a:srgbClr val="737373"/>
              </a:gs>
              <a:gs pos="86000">
                <a:srgbClr val="737373"/>
              </a:gs>
            </a:gsLst>
            <a:lin ang="5400000" scaled="0"/>
          </a:gradFill>
          <a:latin typeface="Segoe Light" pitchFamily="34" charset="0"/>
          <a:ea typeface="+mn-ea"/>
          <a:cs typeface="+mn-cs"/>
        </a:defRPr>
      </a:lvl2pPr>
      <a:lvl3pPr marL="1143000" indent="-287338" algn="l" defTabSz="914363" rtl="0" eaLnBrk="1" latinLnBrk="0" hangingPunct="1">
        <a:lnSpc>
          <a:spcPct val="90000"/>
        </a:lnSpc>
        <a:spcBef>
          <a:spcPct val="20000"/>
        </a:spcBef>
        <a:buClr>
          <a:schemeClr val="tx2"/>
        </a:buClr>
        <a:buSzPct val="100000"/>
        <a:buFont typeface="Wingdings" pitchFamily="2" charset="2"/>
        <a:buChar char="§"/>
        <a:defRPr sz="2400" kern="1200" spc="-150">
          <a:gradFill>
            <a:gsLst>
              <a:gs pos="0">
                <a:srgbClr val="737373"/>
              </a:gs>
              <a:gs pos="86000">
                <a:srgbClr val="737373"/>
              </a:gs>
            </a:gsLst>
            <a:lin ang="5400000" scaled="0"/>
          </a:gradFill>
          <a:latin typeface="Segoe Light" pitchFamily="34" charset="0"/>
          <a:ea typeface="+mn-ea"/>
          <a:cs typeface="+mn-cs"/>
        </a:defRPr>
      </a:lvl3pPr>
      <a:lvl4pPr marL="1490663" indent="-231775" algn="l" defTabSz="914363" rtl="0" eaLnBrk="1" latinLnBrk="0" hangingPunct="1">
        <a:lnSpc>
          <a:spcPct val="90000"/>
        </a:lnSpc>
        <a:spcBef>
          <a:spcPct val="20000"/>
        </a:spcBef>
        <a:buClr>
          <a:schemeClr val="tx2"/>
        </a:buClr>
        <a:buSzPct val="100000"/>
        <a:buFont typeface="Wingdings" pitchFamily="2" charset="2"/>
        <a:buChar char="§"/>
        <a:defRPr sz="2000" kern="1200" spc="-150">
          <a:gradFill>
            <a:gsLst>
              <a:gs pos="0">
                <a:srgbClr val="737373"/>
              </a:gs>
              <a:gs pos="86000">
                <a:srgbClr val="737373"/>
              </a:gs>
            </a:gsLst>
            <a:lin ang="5400000" scaled="0"/>
          </a:gradFill>
          <a:latin typeface="Segoe Light" pitchFamily="34" charset="0"/>
          <a:ea typeface="+mn-ea"/>
          <a:cs typeface="+mn-cs"/>
        </a:defRPr>
      </a:lvl4pPr>
      <a:lvl5pPr marL="1828800" indent="-223838" algn="l" defTabSz="914363" rtl="0" eaLnBrk="1" latinLnBrk="0" hangingPunct="1">
        <a:lnSpc>
          <a:spcPct val="90000"/>
        </a:lnSpc>
        <a:spcBef>
          <a:spcPct val="20000"/>
        </a:spcBef>
        <a:buClr>
          <a:schemeClr val="tx2"/>
        </a:buClr>
        <a:buSzPct val="100000"/>
        <a:buFont typeface="Wingdings" pitchFamily="2" charset="2"/>
        <a:buChar char="§"/>
        <a:defRPr sz="2000" kern="1200" spc="-150">
          <a:gradFill>
            <a:gsLst>
              <a:gs pos="0">
                <a:srgbClr val="737373"/>
              </a:gs>
              <a:gs pos="86000">
                <a:srgbClr val="737373"/>
              </a:gs>
            </a:gsLst>
            <a:lin ang="5400000" scaled="0"/>
          </a:gradFill>
          <a:latin typeface="Segoe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GB" smtClean="0"/>
              <a:t>Section 1</a:t>
            </a:r>
            <a:endParaRPr lang="en-GB" dirty="0"/>
          </a:p>
        </p:txBody>
      </p:sp>
      <p:sp>
        <p:nvSpPr>
          <p:cNvPr id="4" name="Text Placeholder 3"/>
          <p:cNvSpPr>
            <a:spLocks noGrp="1"/>
          </p:cNvSpPr>
          <p:nvPr>
            <p:ph type="body" sz="quarter" idx="10"/>
          </p:nvPr>
        </p:nvSpPr>
        <p:spPr/>
        <p:txBody>
          <a:bodyPr/>
          <a:lstStyle/>
          <a:p>
            <a:endParaRPr lang="en-GB"/>
          </a:p>
        </p:txBody>
      </p:sp>
      <p:sp>
        <p:nvSpPr>
          <p:cNvPr id="5" name="Text Placeholder 4"/>
          <p:cNvSpPr>
            <a:spLocks noGrp="1"/>
          </p:cNvSpPr>
          <p:nvPr>
            <p:ph type="body" sz="quarter" idx="11"/>
          </p:nvPr>
        </p:nvSpPr>
        <p:spPr/>
        <p:txBody>
          <a:bodyPr/>
          <a:lstStyle/>
          <a:p>
            <a:endParaRPr lang="en-GB"/>
          </a:p>
        </p:txBody>
      </p:sp>
      <p:sp>
        <p:nvSpPr>
          <p:cNvPr id="2" name="Title 1"/>
          <p:cNvSpPr>
            <a:spLocks noGrp="1"/>
          </p:cNvSpPr>
          <p:nvPr>
            <p:ph type="ctrTitle"/>
          </p:nvPr>
        </p:nvSpPr>
        <p:spPr>
          <a:xfrm>
            <a:off x="555738" y="2924048"/>
            <a:ext cx="5201250" cy="1098296"/>
          </a:xfrm>
        </p:spPr>
        <p:txBody>
          <a:bodyPr/>
          <a:lstStyle/>
          <a:p>
            <a:r>
              <a:rPr lang="en-GB" dirty="0" smtClean="0"/>
              <a:t>A Introduction to Kinect</a:t>
            </a:r>
            <a:endParaRPr lang="en-GB" dirty="0"/>
          </a:p>
        </p:txBody>
      </p:sp>
      <p:sp>
        <p:nvSpPr>
          <p:cNvPr id="6" name="Text Placeholder 5"/>
          <p:cNvSpPr>
            <a:spLocks noGrp="1"/>
          </p:cNvSpPr>
          <p:nvPr>
            <p:ph type="body" sz="quarter" idx="12"/>
          </p:nvPr>
        </p:nvSpPr>
        <p:spPr/>
        <p:txBody>
          <a:bodyPr/>
          <a:lstStyle/>
          <a:p>
            <a:endParaRPr lang="en-GB"/>
          </a:p>
        </p:txBody>
      </p:sp>
    </p:spTree>
    <p:extLst>
      <p:ext uri="{BB962C8B-B14F-4D97-AF65-F5344CB8AC3E}">
        <p14:creationId xmlns:p14="http://schemas.microsoft.com/office/powerpoint/2010/main" val="4272960245"/>
      </p:ext>
    </p:extLst>
  </p:cSld>
  <p:clrMapOvr>
    <a:masterClrMapping/>
  </p:clrMapOvr>
  <p:transition spd="slow">
    <p:push/>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Managed and Unmanaged code</a:t>
            </a:r>
            <a:endParaRPr lang="en-GB" dirty="0"/>
          </a:p>
        </p:txBody>
      </p:sp>
      <p:sp>
        <p:nvSpPr>
          <p:cNvPr id="3" name="Content Placeholder 2"/>
          <p:cNvSpPr>
            <a:spLocks noGrp="1"/>
          </p:cNvSpPr>
          <p:nvPr>
            <p:ph idx="1"/>
          </p:nvPr>
        </p:nvSpPr>
        <p:spPr>
          <a:xfrm>
            <a:off x="380770" y="1371600"/>
            <a:ext cx="8363938" cy="4819781"/>
          </a:xfrm>
        </p:spPr>
        <p:txBody>
          <a:bodyPr/>
          <a:lstStyle/>
          <a:p>
            <a:r>
              <a:rPr lang="en-GB" dirty="0" smtClean="0"/>
              <a:t>C# programs run in a “managed code” environment</a:t>
            </a:r>
          </a:p>
          <a:p>
            <a:r>
              <a:rPr lang="en-GB" dirty="0" smtClean="0"/>
              <a:t>The managed code environment stops them from doing the wrong thing when they run</a:t>
            </a:r>
          </a:p>
          <a:p>
            <a:r>
              <a:rPr lang="en-GB" dirty="0" smtClean="0"/>
              <a:t>The environment also provides services such as garbage collection</a:t>
            </a:r>
          </a:p>
          <a:p>
            <a:r>
              <a:rPr lang="en-GB" dirty="0" smtClean="0"/>
              <a:t>However, there is a performance penalty for this extra work which can slow managed programs down slightly</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10</a:t>
            </a:fld>
            <a:endParaRPr lang="en-US" dirty="0"/>
          </a:p>
        </p:txBody>
      </p:sp>
    </p:spTree>
    <p:extLst>
      <p:ext uri="{BB962C8B-B14F-4D97-AF65-F5344CB8AC3E}">
        <p14:creationId xmlns:p14="http://schemas.microsoft.com/office/powerpoint/2010/main" val="424840400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Unmanaged C++ applications</a:t>
            </a:r>
            <a:endParaRPr lang="en-GB" dirty="0"/>
          </a:p>
        </p:txBody>
      </p:sp>
      <p:sp>
        <p:nvSpPr>
          <p:cNvPr id="3" name="Content Placeholder 2"/>
          <p:cNvSpPr>
            <a:spLocks noGrp="1"/>
          </p:cNvSpPr>
          <p:nvPr>
            <p:ph idx="1"/>
          </p:nvPr>
        </p:nvSpPr>
        <p:spPr>
          <a:xfrm>
            <a:off x="380770" y="1371600"/>
            <a:ext cx="8363938" cy="4708981"/>
          </a:xfrm>
        </p:spPr>
        <p:txBody>
          <a:bodyPr/>
          <a:lstStyle/>
          <a:p>
            <a:r>
              <a:rPr lang="en-GB" dirty="0" smtClean="0"/>
              <a:t>Unmanaged code is allowed more direct access to the underlying hardware and can be customised for particular processor types</a:t>
            </a:r>
          </a:p>
          <a:p>
            <a:r>
              <a:rPr lang="en-GB" dirty="0" smtClean="0"/>
              <a:t>Unmanaged code can run more quickly than managed code but it must do more work itself</a:t>
            </a:r>
          </a:p>
          <a:p>
            <a:r>
              <a:rPr lang="en-GB" dirty="0" smtClean="0"/>
              <a:t>However, if a program running as unmanaged code fails it is much harder to find out what went wrong</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11</a:t>
            </a:fld>
            <a:endParaRPr lang="en-US" dirty="0"/>
          </a:p>
        </p:txBody>
      </p:sp>
    </p:spTree>
    <p:extLst>
      <p:ext uri="{BB962C8B-B14F-4D97-AF65-F5344CB8AC3E}">
        <p14:creationId xmlns:p14="http://schemas.microsoft.com/office/powerpoint/2010/main" val="14592449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Using Managed Code</a:t>
            </a:r>
            <a:endParaRPr lang="en-GB" dirty="0"/>
          </a:p>
        </p:txBody>
      </p:sp>
      <p:sp>
        <p:nvSpPr>
          <p:cNvPr id="3" name="Content Placeholder 2"/>
          <p:cNvSpPr>
            <a:spLocks noGrp="1"/>
          </p:cNvSpPr>
          <p:nvPr>
            <p:ph idx="1"/>
          </p:nvPr>
        </p:nvSpPr>
        <p:spPr>
          <a:xfrm>
            <a:off x="380770" y="1371600"/>
            <a:ext cx="8363938" cy="4253472"/>
          </a:xfrm>
        </p:spPr>
        <p:txBody>
          <a:bodyPr/>
          <a:lstStyle/>
          <a:p>
            <a:r>
              <a:rPr lang="en-GB" dirty="0" smtClean="0"/>
              <a:t>We are going to use Managed Code for this course</a:t>
            </a:r>
          </a:p>
          <a:p>
            <a:pPr lvl="1"/>
            <a:r>
              <a:rPr lang="en-GB" dirty="0" smtClean="0"/>
              <a:t>We are going to use C# and XNA </a:t>
            </a:r>
          </a:p>
          <a:p>
            <a:r>
              <a:rPr lang="en-GB" dirty="0" smtClean="0"/>
              <a:t>We will find that a modern computer can run quite fast enough to give a good user experience using this managed code</a:t>
            </a:r>
          </a:p>
          <a:p>
            <a:r>
              <a:rPr lang="en-GB" dirty="0" smtClean="0"/>
              <a:t>The examples can be converted to unmanaged code if you wish to do this</a:t>
            </a:r>
          </a:p>
        </p:txBody>
      </p:sp>
      <p:sp>
        <p:nvSpPr>
          <p:cNvPr id="4" name="Slide Number Placeholder 3"/>
          <p:cNvSpPr>
            <a:spLocks noGrp="1"/>
          </p:cNvSpPr>
          <p:nvPr>
            <p:ph type="sldNum" sz="quarter" idx="10"/>
          </p:nvPr>
        </p:nvSpPr>
        <p:spPr/>
        <p:txBody>
          <a:bodyPr/>
          <a:lstStyle/>
          <a:p>
            <a:fld id="{271031BA-9959-4FE2-909F-37D65262A7B4}" type="slidenum">
              <a:rPr lang="en-US" smtClean="0"/>
              <a:pPr/>
              <a:t>12</a:t>
            </a:fld>
            <a:endParaRPr lang="en-US" dirty="0"/>
          </a:p>
        </p:txBody>
      </p:sp>
    </p:spTree>
    <p:extLst>
      <p:ext uri="{BB962C8B-B14F-4D97-AF65-F5344CB8AC3E}">
        <p14:creationId xmlns:p14="http://schemas.microsoft.com/office/powerpoint/2010/main" val="33549471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Kinect for Windows SDK</a:t>
            </a:r>
            <a:endParaRPr lang="en-GB" dirty="0"/>
          </a:p>
        </p:txBody>
      </p:sp>
      <p:sp>
        <p:nvSpPr>
          <p:cNvPr id="3" name="Content Placeholder 2"/>
          <p:cNvSpPr>
            <a:spLocks noGrp="1"/>
          </p:cNvSpPr>
          <p:nvPr>
            <p:ph idx="1"/>
          </p:nvPr>
        </p:nvSpPr>
        <p:spPr>
          <a:xfrm>
            <a:off x="380770" y="1371600"/>
            <a:ext cx="8363938" cy="3711785"/>
          </a:xfrm>
        </p:spPr>
        <p:txBody>
          <a:bodyPr/>
          <a:lstStyle/>
          <a:p>
            <a:r>
              <a:rPr lang="en-GB" dirty="0" smtClean="0"/>
              <a:t>The Kinect for Windows SDK is a </a:t>
            </a:r>
            <a:r>
              <a:rPr lang="en-GB" dirty="0"/>
              <a:t>free download from </a:t>
            </a:r>
            <a:r>
              <a:rPr lang="en-GB" i="1" dirty="0"/>
              <a:t>http://kinectforwindows.org/</a:t>
            </a:r>
            <a:endParaRPr lang="en-GB" i="1" dirty="0" smtClean="0"/>
          </a:p>
          <a:p>
            <a:r>
              <a:rPr lang="en-GB" dirty="0" smtClean="0"/>
              <a:t>The SDK be used </a:t>
            </a:r>
            <a:r>
              <a:rPr lang="en-GB" dirty="0" smtClean="0"/>
              <a:t>with the Xbox 360 sensor to </a:t>
            </a:r>
            <a:r>
              <a:rPr lang="en-GB" dirty="0" smtClean="0"/>
              <a:t>create programs for “hobbyist” or academic/research </a:t>
            </a:r>
            <a:r>
              <a:rPr lang="en-GB" dirty="0" smtClean="0"/>
              <a:t>purposes</a:t>
            </a:r>
          </a:p>
          <a:p>
            <a:r>
              <a:rPr lang="en-GB" dirty="0" smtClean="0"/>
              <a:t>However, PC software for sale should be based on the Kinect for Windows sensor</a:t>
            </a:r>
            <a:endParaRPr lang="en-GB" dirty="0" smtClean="0"/>
          </a:p>
        </p:txBody>
      </p:sp>
      <p:sp>
        <p:nvSpPr>
          <p:cNvPr id="4" name="Slide Number Placeholder 3"/>
          <p:cNvSpPr>
            <a:spLocks noGrp="1"/>
          </p:cNvSpPr>
          <p:nvPr>
            <p:ph type="sldNum" sz="quarter" idx="10"/>
          </p:nvPr>
        </p:nvSpPr>
        <p:spPr/>
        <p:txBody>
          <a:bodyPr/>
          <a:lstStyle/>
          <a:p>
            <a:fld id="{271031BA-9959-4FE2-909F-37D65262A7B4}" type="slidenum">
              <a:rPr lang="en-US" smtClean="0"/>
              <a:pPr/>
              <a:t>13</a:t>
            </a:fld>
            <a:endParaRPr lang="en-US" dirty="0"/>
          </a:p>
        </p:txBody>
      </p:sp>
    </p:spTree>
    <p:extLst>
      <p:ext uri="{BB962C8B-B14F-4D97-AF65-F5344CB8AC3E}">
        <p14:creationId xmlns:p14="http://schemas.microsoft.com/office/powerpoint/2010/main" val="41778108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555738" y="2924048"/>
            <a:ext cx="7521462" cy="1098296"/>
          </a:xfrm>
        </p:spPr>
        <p:txBody>
          <a:bodyPr/>
          <a:lstStyle/>
          <a:p>
            <a:r>
              <a:rPr lang="en-GB" dirty="0" smtClean="0"/>
              <a:t>1.2 Inside a Kinect Sensor Bar</a:t>
            </a:r>
            <a:endParaRPr lang="en-GB" dirty="0"/>
          </a:p>
        </p:txBody>
      </p:sp>
    </p:spTree>
    <p:extLst>
      <p:ext uri="{BB962C8B-B14F-4D97-AF65-F5344CB8AC3E}">
        <p14:creationId xmlns:p14="http://schemas.microsoft.com/office/powerpoint/2010/main" val="1401762329"/>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smtClean="0"/>
              <a:t>Inside a Kinect Sensor</a:t>
            </a:r>
            <a:endParaRPr lang="en-GB" dirty="0"/>
          </a:p>
        </p:txBody>
      </p:sp>
      <p:sp>
        <p:nvSpPr>
          <p:cNvPr id="6" name="Content Placeholder 5"/>
          <p:cNvSpPr>
            <a:spLocks noGrp="1"/>
          </p:cNvSpPr>
          <p:nvPr>
            <p:ph idx="1"/>
          </p:nvPr>
        </p:nvSpPr>
        <p:spPr>
          <a:xfrm>
            <a:off x="380999" y="2861733"/>
            <a:ext cx="8085667" cy="3430578"/>
          </a:xfrm>
        </p:spPr>
        <p:txBody>
          <a:bodyPr>
            <a:normAutofit/>
          </a:bodyPr>
          <a:lstStyle/>
          <a:p>
            <a:r>
              <a:rPr lang="en-GB" sz="3600" dirty="0" smtClean="0"/>
              <a:t>The Kinect contains two cameras, an infra-red projector and four microphones</a:t>
            </a:r>
          </a:p>
          <a:p>
            <a:r>
              <a:rPr lang="en-GB" sz="3600" dirty="0" smtClean="0"/>
              <a:t>It allows programs to interact with the user in a much more natural way</a:t>
            </a:r>
          </a:p>
          <a:p>
            <a:r>
              <a:rPr lang="en-GB" sz="3600" dirty="0" smtClean="0"/>
              <a:t>Software can use video, sound and gesture recognition driven interactions</a:t>
            </a:r>
            <a:endParaRPr lang="en-GB" sz="3600" dirty="0"/>
          </a:p>
        </p:txBody>
      </p:sp>
      <p:pic>
        <p:nvPicPr>
          <p:cNvPr id="2051" name="Picture 3" descr="C:\Users\Rob\Desktop\2011-2012 Year\Robotic Framework\Kinect Intro Presentation\Figures\G01Kinect02.bmp"/>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3600" y="1065600"/>
            <a:ext cx="6098400" cy="1634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0"/>
          </p:nvPr>
        </p:nvSpPr>
        <p:spPr/>
        <p:txBody>
          <a:bodyPr/>
          <a:lstStyle/>
          <a:p>
            <a:fld id="{271031BA-9959-4FE2-909F-37D65262A7B4}" type="slidenum">
              <a:rPr lang="en-US" smtClean="0"/>
              <a:pPr/>
              <a:t>15</a:t>
            </a:fld>
            <a:endParaRPr lang="en-US" dirty="0"/>
          </a:p>
        </p:txBody>
      </p:sp>
    </p:spTree>
    <p:extLst>
      <p:ext uri="{BB962C8B-B14F-4D97-AF65-F5344CB8AC3E}">
        <p14:creationId xmlns:p14="http://schemas.microsoft.com/office/powerpoint/2010/main" val="4199181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Kinect Video Camera</a:t>
            </a:r>
            <a:endParaRPr lang="en-GB" dirty="0"/>
          </a:p>
        </p:txBody>
      </p:sp>
      <p:sp>
        <p:nvSpPr>
          <p:cNvPr id="3" name="Content Placeholder 2"/>
          <p:cNvSpPr>
            <a:spLocks noGrp="1"/>
          </p:cNvSpPr>
          <p:nvPr>
            <p:ph idx="1"/>
          </p:nvPr>
        </p:nvSpPr>
        <p:spPr>
          <a:xfrm>
            <a:off x="381000" y="3881534"/>
            <a:ext cx="8382000" cy="2410777"/>
          </a:xfrm>
        </p:spPr>
        <p:txBody>
          <a:bodyPr>
            <a:noAutofit/>
          </a:bodyPr>
          <a:lstStyle/>
          <a:p>
            <a:r>
              <a:rPr lang="en-GB" sz="3200" dirty="0" smtClean="0"/>
              <a:t>The Kinect sensor contains a high quality video camera which can provide up to 1280x1024 resolution</a:t>
            </a:r>
          </a:p>
          <a:p>
            <a:r>
              <a:rPr lang="en-GB" sz="3200" dirty="0" smtClean="0"/>
              <a:t>It can also be used as a webcam </a:t>
            </a:r>
            <a:endParaRPr lang="en-GB" sz="3200" dirty="0"/>
          </a:p>
        </p:txBody>
      </p:sp>
      <p:sp>
        <p:nvSpPr>
          <p:cNvPr id="4" name="Slide Number Placeholder 3"/>
          <p:cNvSpPr>
            <a:spLocks noGrp="1"/>
          </p:cNvSpPr>
          <p:nvPr>
            <p:ph type="sldNum" sz="quarter" idx="4294967295"/>
          </p:nvPr>
        </p:nvSpPr>
        <p:spPr>
          <a:xfrm>
            <a:off x="381000" y="6428724"/>
            <a:ext cx="340158" cy="246221"/>
          </a:xfrm>
          <a:prstGeom prst="rect">
            <a:avLst/>
          </a:prstGeom>
        </p:spPr>
        <p:txBody>
          <a:bodyPr/>
          <a:lstStyle/>
          <a:p>
            <a:fld id="{B6F15528-21DE-4FAA-801E-634DDDAF4B2B}" type="slidenum">
              <a:rPr lang="en-US" smtClean="0"/>
              <a:pPr/>
              <a:t>16</a:t>
            </a:fld>
            <a:endParaRPr lang="en-US" dirty="0"/>
          </a:p>
        </p:txBody>
      </p:sp>
      <p:pic>
        <p:nvPicPr>
          <p:cNvPr id="2051" name="Picture 3" descr="C:\Users\Rob\Desktop\Kinect Workspace\Chapter 01 An Introduction to Kinect\Chap 01 Figures\G01Kinect04.bmp"/>
          <p:cNvPicPr>
            <a:picLocks noChangeAspect="1" noChangeArrowheads="1"/>
          </p:cNvPicPr>
          <p:nvPr/>
        </p:nvPicPr>
        <p:blipFill rotWithShape="1">
          <a:blip r:embed="rId2">
            <a:extLst>
              <a:ext uri="{28A0092B-C50C-407E-A947-70E740481C1C}">
                <a14:useLocalDpi xmlns:a14="http://schemas.microsoft.com/office/drawing/2010/main" val="0"/>
              </a:ext>
            </a:extLst>
          </a:blip>
          <a:srcRect t="28527"/>
          <a:stretch/>
        </p:blipFill>
        <p:spPr bwMode="auto">
          <a:xfrm>
            <a:off x="986971" y="1164275"/>
            <a:ext cx="6678614" cy="1966033"/>
          </a:xfrm>
          <a:prstGeom prst="rect">
            <a:avLst/>
          </a:prstGeom>
          <a:ln>
            <a:noFill/>
          </a:ln>
          <a:effectLst/>
          <a:extLst>
            <a:ext uri="{909E8E84-426E-40DD-AFC4-6F175D3DCCD1}">
              <a14:hiddenFill xmlns:a14="http://schemas.microsoft.com/office/drawing/2010/main">
                <a:solidFill>
                  <a:srgbClr val="FFFFFF"/>
                </a:solidFill>
              </a14:hiddenFill>
            </a:ext>
          </a:extLst>
        </p:spPr>
      </p:pic>
      <p:sp>
        <p:nvSpPr>
          <p:cNvPr id="6" name="Oval 5"/>
          <p:cNvSpPr/>
          <p:nvPr/>
        </p:nvSpPr>
        <p:spPr>
          <a:xfrm>
            <a:off x="4798030" y="1958141"/>
            <a:ext cx="1151048" cy="1151048"/>
          </a:xfrm>
          <a:prstGeom prst="ellipse">
            <a:avLst/>
          </a:prstGeom>
          <a:solidFill>
            <a:schemeClr val="bg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1" name="Straight Arrow Connector 10"/>
          <p:cNvCxnSpPr>
            <a:stCxn id="13" idx="0"/>
          </p:cNvCxnSpPr>
          <p:nvPr/>
        </p:nvCxnSpPr>
        <p:spPr>
          <a:xfrm flipH="1" flipV="1">
            <a:off x="5441290" y="3029937"/>
            <a:ext cx="160182" cy="32154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717255" y="3351479"/>
            <a:ext cx="1768433" cy="400110"/>
          </a:xfrm>
          <a:prstGeom prst="rect">
            <a:avLst/>
          </a:prstGeom>
          <a:noFill/>
        </p:spPr>
        <p:txBody>
          <a:bodyPr wrap="none" rtlCol="0">
            <a:spAutoFit/>
          </a:bodyPr>
          <a:lstStyle/>
          <a:p>
            <a:r>
              <a:rPr lang="en-GB" sz="2000" dirty="0" smtClean="0"/>
              <a:t>Video Camera</a:t>
            </a:r>
            <a:endParaRPr lang="en-GB" sz="2000" dirty="0"/>
          </a:p>
        </p:txBody>
      </p:sp>
    </p:spTree>
    <p:extLst>
      <p:ext uri="{BB962C8B-B14F-4D97-AF65-F5344CB8AC3E}">
        <p14:creationId xmlns:p14="http://schemas.microsoft.com/office/powerpoint/2010/main" val="239017093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endParaRPr lang="en-GB" dirty="0"/>
          </a:p>
        </p:txBody>
      </p:sp>
      <p:sp>
        <p:nvSpPr>
          <p:cNvPr id="6" name="Subtitle 5"/>
          <p:cNvSpPr>
            <a:spLocks noGrp="1"/>
          </p:cNvSpPr>
          <p:nvPr>
            <p:ph type="subTitle" idx="1"/>
          </p:nvPr>
        </p:nvSpPr>
        <p:spPr/>
        <p:txBody>
          <a:bodyPr/>
          <a:lstStyle/>
          <a:p>
            <a:r>
              <a:rPr lang="en-GB" dirty="0" smtClean="0"/>
              <a:t>1 Kinect video output</a:t>
            </a:r>
            <a:endParaRPr lang="en-GB" dirty="0"/>
          </a:p>
        </p:txBody>
      </p:sp>
      <p:sp>
        <p:nvSpPr>
          <p:cNvPr id="7" name="Text Placeholder 6"/>
          <p:cNvSpPr>
            <a:spLocks noGrp="1"/>
          </p:cNvSpPr>
          <p:nvPr>
            <p:ph type="body" sz="quarter" idx="10"/>
          </p:nvPr>
        </p:nvSpPr>
        <p:spPr/>
        <p:txBody>
          <a:bodyPr/>
          <a:lstStyle/>
          <a:p>
            <a:r>
              <a:rPr lang="en-GB" dirty="0" smtClean="0"/>
              <a:t>Demo</a:t>
            </a:r>
            <a:endParaRPr lang="en-GB" dirty="0"/>
          </a:p>
        </p:txBody>
      </p:sp>
      <p:sp>
        <p:nvSpPr>
          <p:cNvPr id="4" name="Slide Number Placeholder 3"/>
          <p:cNvSpPr>
            <a:spLocks noGrp="1"/>
          </p:cNvSpPr>
          <p:nvPr>
            <p:ph type="sldNum" sz="quarter" idx="4294967295"/>
          </p:nvPr>
        </p:nvSpPr>
        <p:spPr>
          <a:xfrm>
            <a:off x="-1" y="6420022"/>
            <a:ext cx="695326" cy="323678"/>
          </a:xfrm>
        </p:spPr>
        <p:txBody>
          <a:bodyPr/>
          <a:lstStyle/>
          <a:p>
            <a:fld id="{271031BA-9959-4FE2-909F-37D65262A7B4}" type="slidenum">
              <a:rPr lang="en-US" smtClean="0"/>
              <a:pPr/>
              <a:t>17</a:t>
            </a:fld>
            <a:endParaRPr lang="en-US"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2475" y="1824738"/>
            <a:ext cx="4057650" cy="2575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94033055"/>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Kinect Microphone Array</a:t>
            </a:r>
            <a:endParaRPr lang="en-GB" dirty="0"/>
          </a:p>
        </p:txBody>
      </p:sp>
      <p:sp>
        <p:nvSpPr>
          <p:cNvPr id="3" name="Content Placeholder 2"/>
          <p:cNvSpPr>
            <a:spLocks noGrp="1"/>
          </p:cNvSpPr>
          <p:nvPr>
            <p:ph idx="1"/>
          </p:nvPr>
        </p:nvSpPr>
        <p:spPr>
          <a:xfrm>
            <a:off x="380999" y="2975428"/>
            <a:ext cx="8229601" cy="2714589"/>
          </a:xfrm>
        </p:spPr>
        <p:txBody>
          <a:bodyPr/>
          <a:lstStyle/>
          <a:p>
            <a:r>
              <a:rPr lang="en-GB" dirty="0" smtClean="0"/>
              <a:t>The Kinect sensor contains four microphones</a:t>
            </a:r>
          </a:p>
          <a:p>
            <a:r>
              <a:rPr lang="en-GB" dirty="0" smtClean="0"/>
              <a:t>These are not provided for multi-channel recording (e.g. stereo)</a:t>
            </a:r>
          </a:p>
          <a:p>
            <a:r>
              <a:rPr lang="en-GB" dirty="0" smtClean="0"/>
              <a:t>Instead they allow the sensor to perform sound isolation and echo removal</a:t>
            </a:r>
          </a:p>
        </p:txBody>
      </p:sp>
      <p:sp>
        <p:nvSpPr>
          <p:cNvPr id="4" name="Slide Number Placeholder 3"/>
          <p:cNvSpPr>
            <a:spLocks noGrp="1"/>
          </p:cNvSpPr>
          <p:nvPr>
            <p:ph type="sldNum" sz="quarter" idx="4294967295"/>
          </p:nvPr>
        </p:nvSpPr>
        <p:spPr>
          <a:xfrm>
            <a:off x="381000" y="6428724"/>
            <a:ext cx="340158" cy="246221"/>
          </a:xfrm>
          <a:prstGeom prst="rect">
            <a:avLst/>
          </a:prstGeom>
        </p:spPr>
        <p:txBody>
          <a:bodyPr/>
          <a:lstStyle/>
          <a:p>
            <a:fld id="{B6F15528-21DE-4FAA-801E-634DDDAF4B2B}" type="slidenum">
              <a:rPr lang="en-US" smtClean="0"/>
              <a:pPr/>
              <a:t>18</a:t>
            </a:fld>
            <a:endParaRPr lang="en-US" dirty="0"/>
          </a:p>
        </p:txBody>
      </p:sp>
      <p:pic>
        <p:nvPicPr>
          <p:cNvPr id="6146" name="Picture 2" descr="C:\Users\Rob\Desktop\2011-2012 Year\Robotic Framework\Kinect Intro Presentation\Figures\Microphone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2066" y="1005559"/>
            <a:ext cx="6261521" cy="1795698"/>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p:cNvCxnSpPr>
            <a:stCxn id="10" idx="0"/>
          </p:cNvCxnSpPr>
          <p:nvPr/>
        </p:nvCxnSpPr>
        <p:spPr>
          <a:xfrm flipV="1">
            <a:off x="1878220" y="1903408"/>
            <a:ext cx="226351" cy="38542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92089" y="2288836"/>
            <a:ext cx="2172261" cy="400110"/>
          </a:xfrm>
          <a:prstGeom prst="rect">
            <a:avLst/>
          </a:prstGeom>
          <a:noFill/>
        </p:spPr>
        <p:txBody>
          <a:bodyPr wrap="none" rtlCol="0">
            <a:spAutoFit/>
          </a:bodyPr>
          <a:lstStyle/>
          <a:p>
            <a:r>
              <a:rPr lang="en-GB" sz="2000" dirty="0"/>
              <a:t>m</a:t>
            </a:r>
            <a:r>
              <a:rPr lang="en-GB" sz="2000" dirty="0" smtClean="0"/>
              <a:t>icrophone array</a:t>
            </a:r>
            <a:endParaRPr lang="en-GB" sz="2000" dirty="0"/>
          </a:p>
        </p:txBody>
      </p:sp>
      <p:cxnSp>
        <p:nvCxnSpPr>
          <p:cNvPr id="12" name="Straight Arrow Connector 11"/>
          <p:cNvCxnSpPr/>
          <p:nvPr/>
        </p:nvCxnSpPr>
        <p:spPr>
          <a:xfrm flipV="1">
            <a:off x="1878220" y="1799771"/>
            <a:ext cx="3444883" cy="4890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4191896"/>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endParaRPr lang="en-GB" dirty="0"/>
          </a:p>
        </p:txBody>
      </p:sp>
      <p:sp>
        <p:nvSpPr>
          <p:cNvPr id="6" name="Subtitle 5"/>
          <p:cNvSpPr>
            <a:spLocks noGrp="1"/>
          </p:cNvSpPr>
          <p:nvPr>
            <p:ph type="subTitle" idx="1"/>
          </p:nvPr>
        </p:nvSpPr>
        <p:spPr/>
        <p:txBody>
          <a:bodyPr/>
          <a:lstStyle/>
          <a:p>
            <a:r>
              <a:rPr lang="en-GB" dirty="0"/>
              <a:t>2</a:t>
            </a:r>
            <a:r>
              <a:rPr lang="en-GB" dirty="0" smtClean="0"/>
              <a:t> Kinect Audio Demo Application</a:t>
            </a:r>
            <a:endParaRPr lang="en-GB" dirty="0"/>
          </a:p>
        </p:txBody>
      </p:sp>
      <p:sp>
        <p:nvSpPr>
          <p:cNvPr id="7" name="Text Placeholder 6"/>
          <p:cNvSpPr>
            <a:spLocks noGrp="1"/>
          </p:cNvSpPr>
          <p:nvPr>
            <p:ph type="body" sz="quarter" idx="10"/>
          </p:nvPr>
        </p:nvSpPr>
        <p:spPr/>
        <p:txBody>
          <a:bodyPr/>
          <a:lstStyle/>
          <a:p>
            <a:r>
              <a:rPr lang="en-GB" dirty="0" smtClean="0"/>
              <a:t>Demo</a:t>
            </a:r>
            <a:endParaRPr lang="en-GB" dirty="0"/>
          </a:p>
        </p:txBody>
      </p:sp>
      <p:sp>
        <p:nvSpPr>
          <p:cNvPr id="4" name="Slide Number Placeholder 3"/>
          <p:cNvSpPr>
            <a:spLocks noGrp="1"/>
          </p:cNvSpPr>
          <p:nvPr>
            <p:ph type="sldNum" sz="quarter" idx="4294967295"/>
          </p:nvPr>
        </p:nvSpPr>
        <p:spPr>
          <a:xfrm>
            <a:off x="-1" y="6420022"/>
            <a:ext cx="695326" cy="323678"/>
          </a:xfrm>
        </p:spPr>
        <p:txBody>
          <a:bodyPr/>
          <a:lstStyle/>
          <a:p>
            <a:fld id="{271031BA-9959-4FE2-909F-37D65262A7B4}" type="slidenum">
              <a:rPr lang="en-US" smtClean="0"/>
              <a:pPr/>
              <a:t>19</a:t>
            </a:fld>
            <a:endParaRPr lang="en-US" dirty="0"/>
          </a:p>
        </p:txBody>
      </p:sp>
      <p:pic>
        <p:nvPicPr>
          <p:cNvPr id="8" name="Picture 7" descr="C:\Users\Rob\Desktop\2011-2012 Year\Robotic Framework\Kinect Intro Presentation\Figures\Sound Direction.bmp"/>
          <p:cNvPicPr/>
          <p:nvPr/>
        </p:nvPicPr>
        <p:blipFill>
          <a:blip r:embed="rId3">
            <a:extLst>
              <a:ext uri="{28A0092B-C50C-407E-A947-70E740481C1C}">
                <a14:useLocalDpi xmlns:a14="http://schemas.microsoft.com/office/drawing/2010/main" val="0"/>
              </a:ext>
            </a:extLst>
          </a:blip>
          <a:srcRect/>
          <a:stretch>
            <a:fillRect/>
          </a:stretch>
        </p:blipFill>
        <p:spPr bwMode="auto">
          <a:xfrm>
            <a:off x="5243512" y="1382077"/>
            <a:ext cx="3520561" cy="3027998"/>
          </a:xfrm>
          <a:prstGeom prst="rect">
            <a:avLst/>
          </a:prstGeom>
          <a:ln>
            <a:no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471182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Topics</a:t>
            </a:r>
            <a:endParaRPr lang="en-GB" dirty="0"/>
          </a:p>
        </p:txBody>
      </p:sp>
      <p:sp>
        <p:nvSpPr>
          <p:cNvPr id="3" name="Content Placeholder 2"/>
          <p:cNvSpPr>
            <a:spLocks noGrp="1"/>
          </p:cNvSpPr>
          <p:nvPr>
            <p:ph idx="1"/>
          </p:nvPr>
        </p:nvSpPr>
        <p:spPr>
          <a:xfrm>
            <a:off x="380770" y="1371600"/>
            <a:ext cx="8363938" cy="5035225"/>
          </a:xfrm>
        </p:spPr>
        <p:txBody>
          <a:bodyPr>
            <a:spAutoFit/>
          </a:bodyPr>
          <a:lstStyle/>
          <a:p>
            <a:r>
              <a:rPr lang="en-GB" dirty="0" smtClean="0"/>
              <a:t>Introducing Microsoft Kinect</a:t>
            </a:r>
          </a:p>
          <a:p>
            <a:pPr lvl="1"/>
            <a:r>
              <a:rPr lang="en-GB" dirty="0" smtClean="0"/>
              <a:t>The Kinect sensor on the Xbox 360</a:t>
            </a:r>
          </a:p>
          <a:p>
            <a:pPr lvl="1"/>
            <a:r>
              <a:rPr lang="en-GB" dirty="0" smtClean="0"/>
              <a:t>The Kinect sensor on the Windows PC</a:t>
            </a:r>
          </a:p>
          <a:p>
            <a:r>
              <a:rPr lang="en-GB" dirty="0" smtClean="0"/>
              <a:t>Inside the Kinect Sensor Bar</a:t>
            </a:r>
          </a:p>
          <a:p>
            <a:pPr lvl="1"/>
            <a:r>
              <a:rPr lang="en-GB" dirty="0" smtClean="0"/>
              <a:t>Video camera</a:t>
            </a:r>
          </a:p>
          <a:p>
            <a:pPr lvl="1"/>
            <a:r>
              <a:rPr lang="en-GB" dirty="0" smtClean="0"/>
              <a:t>Depth camera</a:t>
            </a:r>
          </a:p>
          <a:p>
            <a:pPr lvl="1"/>
            <a:r>
              <a:rPr lang="en-GB" dirty="0" smtClean="0"/>
              <a:t>Sound input</a:t>
            </a:r>
          </a:p>
          <a:p>
            <a:r>
              <a:rPr lang="en-GB" dirty="0" smtClean="0"/>
              <a:t>Connecting the Sensor Bar</a:t>
            </a:r>
          </a:p>
          <a:p>
            <a:r>
              <a:rPr lang="en-GB" dirty="0" smtClean="0"/>
              <a:t>The Kinect for Windows SDK</a:t>
            </a:r>
          </a:p>
        </p:txBody>
      </p:sp>
      <p:sp>
        <p:nvSpPr>
          <p:cNvPr id="4" name="Slide Number Placeholder 3"/>
          <p:cNvSpPr>
            <a:spLocks noGrp="1"/>
          </p:cNvSpPr>
          <p:nvPr>
            <p:ph type="sldNum" sz="quarter" idx="10"/>
          </p:nvPr>
        </p:nvSpPr>
        <p:spPr/>
        <p:txBody>
          <a:bodyPr/>
          <a:lstStyle/>
          <a:p>
            <a:fld id="{271031BA-9959-4FE2-909F-37D65262A7B4}" type="slidenum">
              <a:rPr lang="en-US" smtClean="0"/>
              <a:pPr/>
              <a:t>2</a:t>
            </a:fld>
            <a:endParaRPr lang="en-US" dirty="0"/>
          </a:p>
        </p:txBody>
      </p:sp>
    </p:spTree>
    <p:extLst>
      <p:ext uri="{BB962C8B-B14F-4D97-AF65-F5344CB8AC3E}">
        <p14:creationId xmlns:p14="http://schemas.microsoft.com/office/powerpoint/2010/main" val="592548547"/>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Kinect Depth Camera</a:t>
            </a:r>
            <a:endParaRPr lang="en-GB" dirty="0"/>
          </a:p>
        </p:txBody>
      </p:sp>
      <p:sp>
        <p:nvSpPr>
          <p:cNvPr id="3" name="Content Placeholder 2"/>
          <p:cNvSpPr>
            <a:spLocks noGrp="1"/>
          </p:cNvSpPr>
          <p:nvPr>
            <p:ph idx="1"/>
          </p:nvPr>
        </p:nvSpPr>
        <p:spPr>
          <a:xfrm>
            <a:off x="381000" y="3574300"/>
            <a:ext cx="8382000" cy="2718012"/>
          </a:xfrm>
        </p:spPr>
        <p:txBody>
          <a:bodyPr>
            <a:noAutofit/>
          </a:bodyPr>
          <a:lstStyle/>
          <a:p>
            <a:r>
              <a:rPr lang="en-GB" sz="3200" dirty="0" smtClean="0"/>
              <a:t>The Kinect sensor contains an infra-red (IR) projector that “sprays” the objects in front of the sensor with dots of infra-red light</a:t>
            </a:r>
          </a:p>
          <a:p>
            <a:r>
              <a:rPr lang="en-GB" sz="3200" dirty="0" smtClean="0"/>
              <a:t>The camera looks at where each of these dots appears in the scene </a:t>
            </a:r>
            <a:endParaRPr lang="en-GB" sz="3200" dirty="0"/>
          </a:p>
        </p:txBody>
      </p:sp>
      <p:sp>
        <p:nvSpPr>
          <p:cNvPr id="4" name="Slide Number Placeholder 3"/>
          <p:cNvSpPr>
            <a:spLocks noGrp="1"/>
          </p:cNvSpPr>
          <p:nvPr>
            <p:ph type="sldNum" sz="quarter" idx="4294967295"/>
          </p:nvPr>
        </p:nvSpPr>
        <p:spPr>
          <a:xfrm>
            <a:off x="381000" y="6428724"/>
            <a:ext cx="340158" cy="246221"/>
          </a:xfrm>
          <a:prstGeom prst="rect">
            <a:avLst/>
          </a:prstGeom>
        </p:spPr>
        <p:txBody>
          <a:bodyPr/>
          <a:lstStyle/>
          <a:p>
            <a:fld id="{B6F15528-21DE-4FAA-801E-634DDDAF4B2B}" type="slidenum">
              <a:rPr lang="en-US" smtClean="0"/>
              <a:pPr/>
              <a:t>20</a:t>
            </a:fld>
            <a:endParaRPr lang="en-US" dirty="0"/>
          </a:p>
        </p:txBody>
      </p:sp>
      <p:pic>
        <p:nvPicPr>
          <p:cNvPr id="2051" name="Picture 3" descr="C:\Users\Rob\Desktop\Kinect Workspace\Chapter 01 An Introduction to Kinect\Chap 01 Figures\G01Kinect04.bmp"/>
          <p:cNvPicPr>
            <a:picLocks noChangeAspect="1" noChangeArrowheads="1"/>
          </p:cNvPicPr>
          <p:nvPr/>
        </p:nvPicPr>
        <p:blipFill rotWithShape="1">
          <a:blip r:embed="rId2">
            <a:extLst>
              <a:ext uri="{28A0092B-C50C-407E-A947-70E740481C1C}">
                <a14:useLocalDpi xmlns:a14="http://schemas.microsoft.com/office/drawing/2010/main" val="0"/>
              </a:ext>
            </a:extLst>
          </a:blip>
          <a:srcRect t="28527"/>
          <a:stretch/>
        </p:blipFill>
        <p:spPr bwMode="auto">
          <a:xfrm>
            <a:off x="986971" y="1080296"/>
            <a:ext cx="6678614" cy="1966033"/>
          </a:xfrm>
          <a:prstGeom prst="rect">
            <a:avLst/>
          </a:prstGeom>
          <a:ln>
            <a:noFill/>
          </a:ln>
          <a:effectLst/>
          <a:extLst>
            <a:ext uri="{909E8E84-426E-40DD-AFC4-6F175D3DCCD1}">
              <a14:hiddenFill xmlns:a14="http://schemas.microsoft.com/office/drawing/2010/main">
                <a:solidFill>
                  <a:srgbClr val="FFFFFF"/>
                </a:solidFill>
              </a14:hiddenFill>
            </a:ext>
          </a:extLst>
        </p:spPr>
      </p:pic>
      <p:sp>
        <p:nvSpPr>
          <p:cNvPr id="6" name="Oval 5"/>
          <p:cNvSpPr/>
          <p:nvPr/>
        </p:nvSpPr>
        <p:spPr>
          <a:xfrm>
            <a:off x="2092040" y="1780852"/>
            <a:ext cx="1151048" cy="1151048"/>
          </a:xfrm>
          <a:prstGeom prst="ellipse">
            <a:avLst/>
          </a:prstGeom>
          <a:solidFill>
            <a:schemeClr val="bg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p:cNvSpPr/>
          <p:nvPr/>
        </p:nvSpPr>
        <p:spPr>
          <a:xfrm>
            <a:off x="6185068" y="1801972"/>
            <a:ext cx="1151048" cy="1151048"/>
          </a:xfrm>
          <a:prstGeom prst="ellipse">
            <a:avLst/>
          </a:prstGeom>
          <a:solidFill>
            <a:schemeClr val="bg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1" name="Straight Arrow Connector 10"/>
          <p:cNvCxnSpPr>
            <a:stCxn id="13" idx="0"/>
          </p:cNvCxnSpPr>
          <p:nvPr/>
        </p:nvCxnSpPr>
        <p:spPr>
          <a:xfrm flipH="1" flipV="1">
            <a:off x="2735298" y="2852647"/>
            <a:ext cx="19825" cy="32154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011265" y="3174190"/>
            <a:ext cx="1487715" cy="400110"/>
          </a:xfrm>
          <a:prstGeom prst="rect">
            <a:avLst/>
          </a:prstGeom>
          <a:noFill/>
        </p:spPr>
        <p:txBody>
          <a:bodyPr wrap="none" rtlCol="0">
            <a:spAutoFit/>
          </a:bodyPr>
          <a:lstStyle/>
          <a:p>
            <a:r>
              <a:rPr lang="en-GB" sz="2000" dirty="0" smtClean="0"/>
              <a:t>IR Projector</a:t>
            </a:r>
            <a:endParaRPr lang="en-GB" sz="2000" dirty="0"/>
          </a:p>
        </p:txBody>
      </p:sp>
      <p:cxnSp>
        <p:nvCxnSpPr>
          <p:cNvPr id="17" name="Straight Arrow Connector 16"/>
          <p:cNvCxnSpPr>
            <a:stCxn id="18" idx="0"/>
          </p:cNvCxnSpPr>
          <p:nvPr/>
        </p:nvCxnSpPr>
        <p:spPr>
          <a:xfrm flipV="1">
            <a:off x="6682942" y="2877221"/>
            <a:ext cx="57826" cy="32154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6016734" y="3198763"/>
            <a:ext cx="1332416" cy="400110"/>
          </a:xfrm>
          <a:prstGeom prst="rect">
            <a:avLst/>
          </a:prstGeom>
          <a:noFill/>
        </p:spPr>
        <p:txBody>
          <a:bodyPr wrap="none" rtlCol="0">
            <a:spAutoFit/>
          </a:bodyPr>
          <a:lstStyle/>
          <a:p>
            <a:r>
              <a:rPr lang="en-GB" sz="2000" dirty="0" smtClean="0"/>
              <a:t>IR Camera</a:t>
            </a:r>
            <a:endParaRPr lang="en-GB" sz="2000" dirty="0"/>
          </a:p>
        </p:txBody>
      </p:sp>
    </p:spTree>
    <p:extLst>
      <p:ext uri="{BB962C8B-B14F-4D97-AF65-F5344CB8AC3E}">
        <p14:creationId xmlns:p14="http://schemas.microsoft.com/office/powerpoint/2010/main" val="3904130364"/>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smtClean="0"/>
              <a:t>The Kinect’s depth view of the world</a:t>
            </a:r>
            <a:endParaRPr lang="en-GB" dirty="0"/>
          </a:p>
        </p:txBody>
      </p:sp>
      <p:sp>
        <p:nvSpPr>
          <p:cNvPr id="6" name="Content Placeholder 5"/>
          <p:cNvSpPr>
            <a:spLocks noGrp="1"/>
          </p:cNvSpPr>
          <p:nvPr>
            <p:ph idx="1"/>
          </p:nvPr>
        </p:nvSpPr>
        <p:spPr>
          <a:xfrm>
            <a:off x="380999" y="3846285"/>
            <a:ext cx="8085667" cy="2446025"/>
          </a:xfrm>
        </p:spPr>
        <p:txBody>
          <a:bodyPr>
            <a:normAutofit lnSpcReduction="10000"/>
          </a:bodyPr>
          <a:lstStyle/>
          <a:p>
            <a:r>
              <a:rPr lang="en-GB" sz="3600" dirty="0" smtClean="0"/>
              <a:t>The Kinect sensor projects a grid of infra-red dots onto the scene in front of it</a:t>
            </a:r>
          </a:p>
          <a:p>
            <a:r>
              <a:rPr lang="en-GB" sz="3600" dirty="0" smtClean="0"/>
              <a:t>By working out the displacement of each dot as it is reflected  the sensor can work out the distance to that point in the scene</a:t>
            </a:r>
            <a:endParaRPr lang="en-GB" sz="3600" dirty="0"/>
          </a:p>
        </p:txBody>
      </p:sp>
      <p:pic>
        <p:nvPicPr>
          <p:cNvPr id="3077" name="Picture 5" descr="C:\Users\Rob\Desktop\2011-2012 Year\Robotic Framework\Kinect Intro Presentation\Figures\G01Kinect05.bmp"/>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059" t="13111"/>
          <a:stretch/>
        </p:blipFill>
        <p:spPr bwMode="auto">
          <a:xfrm>
            <a:off x="397341" y="1103453"/>
            <a:ext cx="3830697" cy="243912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8" name="Picture 6" descr="C:\Users\Rob\Desktop\2011-2012 Year\Robotic Framework\Kinect Intro Presentation\Figures\G01Kinect06.bmp"/>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brightnessContrast bright="66000" contrast="76000"/>
                    </a14:imgEffect>
                  </a14:imgLayer>
                </a14:imgProps>
              </a:ext>
              <a:ext uri="{28A0092B-C50C-407E-A947-70E740481C1C}">
                <a14:useLocalDpi xmlns:a14="http://schemas.microsoft.com/office/drawing/2010/main" val="0"/>
              </a:ext>
            </a:extLst>
          </a:blip>
          <a:srcRect l="3428" r="6739" b="16252"/>
          <a:stretch/>
        </p:blipFill>
        <p:spPr bwMode="auto">
          <a:xfrm>
            <a:off x="4534570" y="1103454"/>
            <a:ext cx="3742936" cy="243912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 name="Slide Number Placeholder 1"/>
          <p:cNvSpPr>
            <a:spLocks noGrp="1"/>
          </p:cNvSpPr>
          <p:nvPr>
            <p:ph type="sldNum" sz="quarter" idx="10"/>
          </p:nvPr>
        </p:nvSpPr>
        <p:spPr/>
        <p:txBody>
          <a:bodyPr/>
          <a:lstStyle/>
          <a:p>
            <a:fld id="{271031BA-9959-4FE2-909F-37D65262A7B4}" type="slidenum">
              <a:rPr lang="en-US" smtClean="0"/>
              <a:pPr/>
              <a:t>21</a:t>
            </a:fld>
            <a:endParaRPr lang="en-US" dirty="0"/>
          </a:p>
        </p:txBody>
      </p:sp>
    </p:spTree>
    <p:extLst>
      <p:ext uri="{BB962C8B-B14F-4D97-AF65-F5344CB8AC3E}">
        <p14:creationId xmlns:p14="http://schemas.microsoft.com/office/powerpoint/2010/main" val="3539833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Decoding the Dots</a:t>
            </a:r>
            <a:endParaRPr lang="en-GB" dirty="0"/>
          </a:p>
        </p:txBody>
      </p:sp>
      <p:sp>
        <p:nvSpPr>
          <p:cNvPr id="3" name="Content Placeholder 2"/>
          <p:cNvSpPr>
            <a:spLocks noGrp="1"/>
          </p:cNvSpPr>
          <p:nvPr>
            <p:ph idx="1"/>
          </p:nvPr>
        </p:nvSpPr>
        <p:spPr>
          <a:xfrm>
            <a:off x="380771" y="1371600"/>
            <a:ext cx="4343630" cy="5096780"/>
          </a:xfrm>
        </p:spPr>
        <p:txBody>
          <a:bodyPr/>
          <a:lstStyle/>
          <a:p>
            <a:r>
              <a:rPr lang="en-GB" dirty="0" smtClean="0"/>
              <a:t>The pattern of dots that is used to measure depth may look random but it is repeatable</a:t>
            </a:r>
          </a:p>
          <a:p>
            <a:r>
              <a:rPr lang="en-GB" dirty="0" smtClean="0"/>
              <a:t>The further away the dot is reflected, the more it is displaced in the image the camera sees</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22</a:t>
            </a:fld>
            <a:endParaRPr lang="en-US" dirty="0"/>
          </a:p>
        </p:txBody>
      </p:sp>
      <p:pic>
        <p:nvPicPr>
          <p:cNvPr id="3074" name="Picture 2" descr="C:\Users\Rob\Desktop\Kinect Workspace\Chapter 01 An Introduction to Kinect\scrap\DSC0006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1100" y="2024063"/>
            <a:ext cx="3816349" cy="2862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83404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Decoding the Dots</a:t>
            </a:r>
            <a:endParaRPr lang="en-GB" dirty="0"/>
          </a:p>
        </p:txBody>
      </p:sp>
      <p:sp>
        <p:nvSpPr>
          <p:cNvPr id="3" name="Content Placeholder 2"/>
          <p:cNvSpPr>
            <a:spLocks noGrp="1"/>
          </p:cNvSpPr>
          <p:nvPr>
            <p:ph idx="1"/>
          </p:nvPr>
        </p:nvSpPr>
        <p:spPr>
          <a:xfrm>
            <a:off x="380771" y="1371600"/>
            <a:ext cx="4343630" cy="4598182"/>
          </a:xfrm>
        </p:spPr>
        <p:txBody>
          <a:bodyPr/>
          <a:lstStyle/>
          <a:p>
            <a:r>
              <a:rPr lang="en-GB" dirty="0" smtClean="0"/>
              <a:t>The dots on the front of the arm are closer together than the dots on the left at the back</a:t>
            </a:r>
          </a:p>
          <a:p>
            <a:r>
              <a:rPr lang="en-GB" dirty="0" smtClean="0"/>
              <a:t>The sensor uses this change to work out the distance of each part of the scene from the camera</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23</a:t>
            </a:fld>
            <a:endParaRPr lang="en-US" dirty="0"/>
          </a:p>
        </p:txBody>
      </p:sp>
      <p:pic>
        <p:nvPicPr>
          <p:cNvPr id="3074" name="Picture 2" descr="C:\Users\Rob\Desktop\Kinect Workspace\Chapter 01 An Introduction to Kinect\scrap\DSC0006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1100" y="2024063"/>
            <a:ext cx="3816349" cy="2862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042809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smtClean="0"/>
              <a:t>Depth Camera Limitations</a:t>
            </a:r>
            <a:endParaRPr lang="en-GB" dirty="0"/>
          </a:p>
        </p:txBody>
      </p:sp>
      <p:sp>
        <p:nvSpPr>
          <p:cNvPr id="6" name="Content Placeholder 5"/>
          <p:cNvSpPr>
            <a:spLocks noGrp="1"/>
          </p:cNvSpPr>
          <p:nvPr>
            <p:ph idx="1"/>
          </p:nvPr>
        </p:nvSpPr>
        <p:spPr>
          <a:xfrm>
            <a:off x="380999" y="1553030"/>
            <a:ext cx="8008258" cy="4739282"/>
          </a:xfrm>
        </p:spPr>
        <p:txBody>
          <a:bodyPr>
            <a:normAutofit/>
          </a:bodyPr>
          <a:lstStyle/>
          <a:p>
            <a:r>
              <a:rPr lang="en-GB" sz="3600" dirty="0" smtClean="0"/>
              <a:t>Because of the way the camera works some parts of the scene will be in “shadow” and their distance can’t be measured</a:t>
            </a:r>
          </a:p>
          <a:p>
            <a:pPr lvl="1"/>
            <a:r>
              <a:rPr lang="en-GB" sz="3200" dirty="0" smtClean="0"/>
              <a:t>These are shown as having a distance value of 0</a:t>
            </a:r>
          </a:p>
          <a:p>
            <a:r>
              <a:rPr lang="en-GB" sz="3600" dirty="0" smtClean="0"/>
              <a:t>The camera only works for objects more than 80cm away from the sensor</a:t>
            </a:r>
          </a:p>
          <a:p>
            <a:r>
              <a:rPr lang="en-GB" dirty="0" smtClean="0"/>
              <a:t>The resolution of the camera reduces as objects get further away from the sensor</a:t>
            </a:r>
            <a:endParaRPr lang="en-GB" sz="3600" dirty="0" smtClean="0"/>
          </a:p>
        </p:txBody>
      </p:sp>
      <p:sp>
        <p:nvSpPr>
          <p:cNvPr id="2" name="Slide Number Placeholder 1"/>
          <p:cNvSpPr>
            <a:spLocks noGrp="1"/>
          </p:cNvSpPr>
          <p:nvPr>
            <p:ph type="sldNum" sz="quarter" idx="10"/>
          </p:nvPr>
        </p:nvSpPr>
        <p:spPr/>
        <p:txBody>
          <a:bodyPr/>
          <a:lstStyle/>
          <a:p>
            <a:fld id="{271031BA-9959-4FE2-909F-37D65262A7B4}" type="slidenum">
              <a:rPr lang="en-US" smtClean="0"/>
              <a:pPr/>
              <a:t>24</a:t>
            </a:fld>
            <a:endParaRPr lang="en-US" dirty="0"/>
          </a:p>
        </p:txBody>
      </p:sp>
    </p:spTree>
    <p:extLst>
      <p:ext uri="{BB962C8B-B14F-4D97-AF65-F5344CB8AC3E}">
        <p14:creationId xmlns:p14="http://schemas.microsoft.com/office/powerpoint/2010/main" val="578884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endParaRPr lang="en-GB" dirty="0"/>
          </a:p>
        </p:txBody>
      </p:sp>
      <p:sp>
        <p:nvSpPr>
          <p:cNvPr id="6" name="Subtitle 5"/>
          <p:cNvSpPr>
            <a:spLocks noGrp="1"/>
          </p:cNvSpPr>
          <p:nvPr>
            <p:ph type="subTitle" idx="1"/>
          </p:nvPr>
        </p:nvSpPr>
        <p:spPr/>
        <p:txBody>
          <a:bodyPr/>
          <a:lstStyle/>
          <a:p>
            <a:r>
              <a:rPr lang="en-GB" dirty="0" smtClean="0"/>
              <a:t>3 Kinect Depth Demo Application</a:t>
            </a:r>
            <a:endParaRPr lang="en-GB" dirty="0"/>
          </a:p>
        </p:txBody>
      </p:sp>
      <p:sp>
        <p:nvSpPr>
          <p:cNvPr id="7" name="Text Placeholder 6"/>
          <p:cNvSpPr>
            <a:spLocks noGrp="1"/>
          </p:cNvSpPr>
          <p:nvPr>
            <p:ph type="body" sz="quarter" idx="10"/>
          </p:nvPr>
        </p:nvSpPr>
        <p:spPr/>
        <p:txBody>
          <a:bodyPr/>
          <a:lstStyle/>
          <a:p>
            <a:r>
              <a:rPr lang="en-GB" dirty="0" smtClean="0"/>
              <a:t>Demo</a:t>
            </a:r>
            <a:endParaRPr lang="en-GB" dirty="0"/>
          </a:p>
        </p:txBody>
      </p:sp>
      <p:sp>
        <p:nvSpPr>
          <p:cNvPr id="4" name="Slide Number Placeholder 3"/>
          <p:cNvSpPr>
            <a:spLocks noGrp="1"/>
          </p:cNvSpPr>
          <p:nvPr>
            <p:ph type="sldNum" sz="quarter" idx="4294967295"/>
          </p:nvPr>
        </p:nvSpPr>
        <p:spPr>
          <a:xfrm>
            <a:off x="-1" y="6420022"/>
            <a:ext cx="695326" cy="323678"/>
          </a:xfrm>
        </p:spPr>
        <p:txBody>
          <a:bodyPr/>
          <a:lstStyle/>
          <a:p>
            <a:fld id="{271031BA-9959-4FE2-909F-37D65262A7B4}" type="slidenum">
              <a:rPr lang="en-US" smtClean="0"/>
              <a:pPr/>
              <a:t>25</a:t>
            </a:fld>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50391" y="1984497"/>
            <a:ext cx="4107807" cy="2607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764386"/>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Kinect Skeleton Tracking</a:t>
            </a:r>
            <a:endParaRPr lang="en-GB" dirty="0"/>
          </a:p>
        </p:txBody>
      </p:sp>
      <p:sp>
        <p:nvSpPr>
          <p:cNvPr id="3" name="Content Placeholder 2"/>
          <p:cNvSpPr>
            <a:spLocks noGrp="1"/>
          </p:cNvSpPr>
          <p:nvPr>
            <p:ph idx="1"/>
          </p:nvPr>
        </p:nvSpPr>
        <p:spPr>
          <a:xfrm>
            <a:off x="497114" y="4107544"/>
            <a:ext cx="8382000" cy="1720312"/>
          </a:xfrm>
        </p:spPr>
        <p:txBody>
          <a:bodyPr>
            <a:normAutofit fontScale="92500" lnSpcReduction="10000"/>
          </a:bodyPr>
          <a:lstStyle/>
          <a:p>
            <a:r>
              <a:rPr lang="en-GB" dirty="0" smtClean="0"/>
              <a:t>A program can use the view from the depth sensor to isolate a human body shape from a scene and directly interpret human movement and gesture</a:t>
            </a:r>
          </a:p>
          <a:p>
            <a:r>
              <a:rPr lang="en-GB" dirty="0" smtClean="0"/>
              <a:t>We can create programs that use this information</a:t>
            </a:r>
          </a:p>
        </p:txBody>
      </p:sp>
      <p:sp>
        <p:nvSpPr>
          <p:cNvPr id="4" name="Slide Number Placeholder 3"/>
          <p:cNvSpPr>
            <a:spLocks noGrp="1"/>
          </p:cNvSpPr>
          <p:nvPr>
            <p:ph type="sldNum" sz="quarter" idx="4294967295"/>
          </p:nvPr>
        </p:nvSpPr>
        <p:spPr>
          <a:xfrm>
            <a:off x="381000" y="6428724"/>
            <a:ext cx="340158" cy="246221"/>
          </a:xfrm>
          <a:prstGeom prst="rect">
            <a:avLst/>
          </a:prstGeom>
        </p:spPr>
        <p:txBody>
          <a:bodyPr/>
          <a:lstStyle/>
          <a:p>
            <a:fld id="{B6F15528-21DE-4FAA-801E-634DDDAF4B2B}" type="slidenum">
              <a:rPr lang="en-US" smtClean="0"/>
              <a:pPr/>
              <a:t>26</a:t>
            </a:fld>
            <a:endParaRPr lang="en-US" dirty="0"/>
          </a:p>
        </p:txBody>
      </p:sp>
      <p:pic>
        <p:nvPicPr>
          <p:cNvPr id="4098" name="Picture 2" descr="C:\Users\Rob\Desktop\Kinect Workspace\Chapter 02 Getting Connected\Figures\G02Kinect03.b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76799" y="1222388"/>
            <a:ext cx="3050949" cy="261346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099" name="Picture 3" descr="C:\Users\Rob\Desktop\Kinect Workspace\Chapter 02 Getting Connected\Figures\G02Kinect04.bm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0157" y="1219200"/>
            <a:ext cx="3040807" cy="260213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167570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endParaRPr lang="en-GB" dirty="0"/>
          </a:p>
        </p:txBody>
      </p:sp>
      <p:sp>
        <p:nvSpPr>
          <p:cNvPr id="6" name="Subtitle 5"/>
          <p:cNvSpPr>
            <a:spLocks noGrp="1"/>
          </p:cNvSpPr>
          <p:nvPr>
            <p:ph type="subTitle" idx="1"/>
          </p:nvPr>
        </p:nvSpPr>
        <p:spPr/>
        <p:txBody>
          <a:bodyPr/>
          <a:lstStyle/>
          <a:p>
            <a:r>
              <a:rPr lang="en-GB" dirty="0" smtClean="0"/>
              <a:t>4 Skeleton Tracking Demonstration</a:t>
            </a:r>
            <a:endParaRPr lang="en-GB" dirty="0"/>
          </a:p>
        </p:txBody>
      </p:sp>
      <p:sp>
        <p:nvSpPr>
          <p:cNvPr id="7" name="Text Placeholder 6"/>
          <p:cNvSpPr>
            <a:spLocks noGrp="1"/>
          </p:cNvSpPr>
          <p:nvPr>
            <p:ph type="body" sz="quarter" idx="10"/>
          </p:nvPr>
        </p:nvSpPr>
        <p:spPr/>
        <p:txBody>
          <a:bodyPr/>
          <a:lstStyle/>
          <a:p>
            <a:r>
              <a:rPr lang="en-GB" dirty="0" smtClean="0"/>
              <a:t>Demo</a:t>
            </a:r>
            <a:endParaRPr lang="en-GB" dirty="0"/>
          </a:p>
        </p:txBody>
      </p:sp>
      <p:sp>
        <p:nvSpPr>
          <p:cNvPr id="4" name="Slide Number Placeholder 3"/>
          <p:cNvSpPr>
            <a:spLocks noGrp="1"/>
          </p:cNvSpPr>
          <p:nvPr>
            <p:ph type="sldNum" sz="quarter" idx="4294967295"/>
          </p:nvPr>
        </p:nvSpPr>
        <p:spPr>
          <a:xfrm>
            <a:off x="-1" y="6420022"/>
            <a:ext cx="695326" cy="323678"/>
          </a:xfrm>
        </p:spPr>
        <p:txBody>
          <a:bodyPr/>
          <a:lstStyle/>
          <a:p>
            <a:fld id="{271031BA-9959-4FE2-909F-37D65262A7B4}" type="slidenum">
              <a:rPr lang="en-US" smtClean="0"/>
              <a:pPr/>
              <a:t>27</a:t>
            </a:fld>
            <a:endParaRPr lang="en-US" dirty="0"/>
          </a:p>
        </p:txBody>
      </p:sp>
      <p:pic>
        <p:nvPicPr>
          <p:cNvPr id="8" name="Picture 7" descr="C:\Users\Rob\Desktop\Kinect Courseware\Pleased To See You.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60765" y="2054518"/>
            <a:ext cx="3908065" cy="2464728"/>
          </a:xfrm>
          <a:prstGeom prst="rect">
            <a:avLst/>
          </a:prstGeom>
          <a:noFill/>
          <a:ln>
            <a:noFill/>
          </a:ln>
        </p:spPr>
      </p:pic>
    </p:spTree>
    <p:extLst>
      <p:ext uri="{BB962C8B-B14F-4D97-AF65-F5344CB8AC3E}">
        <p14:creationId xmlns:p14="http://schemas.microsoft.com/office/powerpoint/2010/main" val="2684022449"/>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smtClean="0"/>
              <a:t>Kinect Skeleton Detection</a:t>
            </a:r>
            <a:endParaRPr lang="en-GB" dirty="0"/>
          </a:p>
        </p:txBody>
      </p:sp>
      <p:sp>
        <p:nvSpPr>
          <p:cNvPr id="7" name="Content Placeholder 6"/>
          <p:cNvSpPr>
            <a:spLocks noGrp="1"/>
          </p:cNvSpPr>
          <p:nvPr>
            <p:ph idx="1"/>
          </p:nvPr>
        </p:nvSpPr>
        <p:spPr>
          <a:xfrm>
            <a:off x="380770" y="1371600"/>
            <a:ext cx="8363938" cy="4616648"/>
          </a:xfrm>
        </p:spPr>
        <p:txBody>
          <a:bodyPr/>
          <a:lstStyle/>
          <a:p>
            <a:r>
              <a:rPr lang="en-GB" dirty="0" smtClean="0"/>
              <a:t>The Kinect SDK can track up to six people in a scene</a:t>
            </a:r>
          </a:p>
          <a:p>
            <a:pPr lvl="1"/>
            <a:r>
              <a:rPr lang="en-GB" dirty="0" smtClean="0"/>
              <a:t>Four people are tracked in terms of their position</a:t>
            </a:r>
          </a:p>
          <a:p>
            <a:pPr lvl="1"/>
            <a:r>
              <a:rPr lang="en-GB" dirty="0" smtClean="0"/>
              <a:t>Two people are accurately tracked, with 20 joint position values being provided by the SDK</a:t>
            </a:r>
          </a:p>
          <a:p>
            <a:r>
              <a:rPr lang="en-GB" dirty="0" smtClean="0"/>
              <a:t>The software will infer the position of joints that are not immediately visible</a:t>
            </a:r>
          </a:p>
          <a:p>
            <a:pPr lvl="1"/>
            <a:r>
              <a:rPr lang="en-GB" dirty="0" smtClean="0"/>
              <a:t>If the person is wearing a dress or skirt that obscures their limbs</a:t>
            </a:r>
            <a:endParaRPr lang="en-GB" dirty="0"/>
          </a:p>
        </p:txBody>
      </p:sp>
    </p:spTree>
    <p:extLst>
      <p:ext uri="{BB962C8B-B14F-4D97-AF65-F5344CB8AC3E}">
        <p14:creationId xmlns:p14="http://schemas.microsoft.com/office/powerpoint/2010/main" val="3048569219"/>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Connecting the sensor bar</a:t>
            </a:r>
            <a:endParaRPr lang="en-GB" dirty="0"/>
          </a:p>
        </p:txBody>
      </p:sp>
      <p:sp>
        <p:nvSpPr>
          <p:cNvPr id="3" name="Content Placeholder 2"/>
          <p:cNvSpPr>
            <a:spLocks noGrp="1"/>
          </p:cNvSpPr>
          <p:nvPr>
            <p:ph idx="1"/>
          </p:nvPr>
        </p:nvSpPr>
        <p:spPr>
          <a:xfrm>
            <a:off x="380770" y="1371600"/>
            <a:ext cx="8363938" cy="4696670"/>
          </a:xfrm>
        </p:spPr>
        <p:txBody>
          <a:bodyPr/>
          <a:lstStyle/>
          <a:p>
            <a:r>
              <a:rPr lang="en-GB" dirty="0" smtClean="0"/>
              <a:t>The sensor bar uses a USB 2.0 connection to the host computer</a:t>
            </a:r>
          </a:p>
          <a:p>
            <a:r>
              <a:rPr lang="en-GB" dirty="0" smtClean="0"/>
              <a:t>It is best if it has exclusive use of a connection as it transfers quite a lot of data</a:t>
            </a:r>
          </a:p>
          <a:p>
            <a:pPr lvl="1"/>
            <a:r>
              <a:rPr lang="en-GB" dirty="0" smtClean="0"/>
              <a:t>Do not plug the sensor into a USB hub along with lots of other devices</a:t>
            </a:r>
          </a:p>
          <a:p>
            <a:r>
              <a:rPr lang="en-GB" dirty="0" smtClean="0"/>
              <a:t>The Kinect sensor bar also needs its own power supply, it cannot be directly powered from the USB connection</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29</a:t>
            </a:fld>
            <a:endParaRPr lang="en-US" dirty="0"/>
          </a:p>
        </p:txBody>
      </p:sp>
    </p:spTree>
    <p:extLst>
      <p:ext uri="{BB962C8B-B14F-4D97-AF65-F5344CB8AC3E}">
        <p14:creationId xmlns:p14="http://schemas.microsoft.com/office/powerpoint/2010/main" val="351102422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idx="4294967295"/>
          </p:nvPr>
        </p:nvSpPr>
        <p:spPr>
          <a:xfrm>
            <a:off x="555738" y="2924048"/>
            <a:ext cx="7559562" cy="1098296"/>
          </a:xfrm>
        </p:spPr>
        <p:txBody>
          <a:bodyPr/>
          <a:lstStyle/>
          <a:p>
            <a:r>
              <a:rPr lang="en-GB" dirty="0" smtClean="0"/>
              <a:t>1.1 Introducing Microsoft Kinect</a:t>
            </a:r>
            <a:endParaRPr lang="en-GB" dirty="0"/>
          </a:p>
        </p:txBody>
      </p:sp>
    </p:spTree>
    <p:extLst>
      <p:ext uri="{BB962C8B-B14F-4D97-AF65-F5344CB8AC3E}">
        <p14:creationId xmlns:p14="http://schemas.microsoft.com/office/powerpoint/2010/main" val="1101647978"/>
      </p:ext>
    </p:extLst>
  </p:cSld>
  <p:clrMapOvr>
    <a:masterClrMapping/>
  </p:clrMapOvr>
  <p:transition spd="slow">
    <p:push/>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PC Requirements</a:t>
            </a:r>
            <a:endParaRPr lang="en-GB" dirty="0"/>
          </a:p>
        </p:txBody>
      </p:sp>
      <p:sp>
        <p:nvSpPr>
          <p:cNvPr id="3" name="Content Placeholder 2"/>
          <p:cNvSpPr>
            <a:spLocks noGrp="1"/>
          </p:cNvSpPr>
          <p:nvPr>
            <p:ph idx="1"/>
          </p:nvPr>
        </p:nvSpPr>
        <p:spPr>
          <a:xfrm>
            <a:off x="380770" y="1371600"/>
            <a:ext cx="8363938" cy="4708981"/>
          </a:xfrm>
        </p:spPr>
        <p:txBody>
          <a:bodyPr/>
          <a:lstStyle/>
          <a:p>
            <a:r>
              <a:rPr lang="en-GB" dirty="0" smtClean="0"/>
              <a:t>The Kinect for Windows SDK requires a machine with a dual core processor running at 2.66 GHz or more (32 bit or 64 bit) with 2G of ram</a:t>
            </a:r>
          </a:p>
          <a:p>
            <a:r>
              <a:rPr lang="en-GB" dirty="0" smtClean="0"/>
              <a:t>It uses Visual Studio 2010 and the .NET framework version 4.0</a:t>
            </a:r>
          </a:p>
          <a:p>
            <a:r>
              <a:rPr lang="en-GB" dirty="0" smtClean="0"/>
              <a:t>For speech applications you will also need to install the Microsoft Speech Platform SDK version 11</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30</a:t>
            </a:fld>
            <a:endParaRPr lang="en-US" dirty="0"/>
          </a:p>
        </p:txBody>
      </p:sp>
    </p:spTree>
    <p:extLst>
      <p:ext uri="{BB962C8B-B14F-4D97-AF65-F5344CB8AC3E}">
        <p14:creationId xmlns:p14="http://schemas.microsoft.com/office/powerpoint/2010/main" val="364508137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idx="4294967295"/>
          </p:nvPr>
        </p:nvSpPr>
        <p:spPr>
          <a:xfrm>
            <a:off x="555738" y="2924048"/>
            <a:ext cx="7559562" cy="664797"/>
          </a:xfrm>
        </p:spPr>
        <p:txBody>
          <a:bodyPr/>
          <a:lstStyle/>
          <a:p>
            <a:r>
              <a:rPr lang="en-GB" dirty="0" smtClean="0"/>
              <a:t>1.3 The Kinect SDK</a:t>
            </a:r>
            <a:endParaRPr lang="en-GB" dirty="0"/>
          </a:p>
        </p:txBody>
      </p:sp>
    </p:spTree>
    <p:extLst>
      <p:ext uri="{BB962C8B-B14F-4D97-AF65-F5344CB8AC3E}">
        <p14:creationId xmlns:p14="http://schemas.microsoft.com/office/powerpoint/2010/main" val="518084862"/>
      </p:ext>
    </p:extLst>
  </p:cSld>
  <p:clrMapOvr>
    <a:masterClrMapping/>
  </p:clrMapOvr>
  <p:transition spd="slow">
    <p:push/>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Obtaining the Kinect SDK</a:t>
            </a:r>
            <a:endParaRPr lang="en-GB" dirty="0"/>
          </a:p>
        </p:txBody>
      </p:sp>
      <p:sp>
        <p:nvSpPr>
          <p:cNvPr id="3" name="Content Placeholder 2"/>
          <p:cNvSpPr>
            <a:spLocks noGrp="1"/>
          </p:cNvSpPr>
          <p:nvPr>
            <p:ph idx="1"/>
          </p:nvPr>
        </p:nvSpPr>
        <p:spPr>
          <a:xfrm>
            <a:off x="380770" y="3683000"/>
            <a:ext cx="8363938" cy="2714589"/>
          </a:xfrm>
        </p:spPr>
        <p:txBody>
          <a:bodyPr/>
          <a:lstStyle/>
          <a:p>
            <a:r>
              <a:rPr lang="en-GB" dirty="0" smtClean="0"/>
              <a:t>The Kinect for Windows SDK is a free download from the Kinect web site</a:t>
            </a:r>
          </a:p>
          <a:p>
            <a:pPr marL="0" indent="0" algn="ctr">
              <a:buNone/>
            </a:pPr>
            <a:r>
              <a:rPr lang="en-GB" i="1" dirty="0"/>
              <a:t>http://kinectforwindows.org/</a:t>
            </a:r>
            <a:endParaRPr lang="en-GB" dirty="0"/>
          </a:p>
          <a:p>
            <a:r>
              <a:rPr lang="en-GB" dirty="0" smtClean="0"/>
              <a:t>This installers the SDK, USB drivers, sample code and documentation</a:t>
            </a:r>
            <a:endParaRPr lang="en-GB" dirty="0"/>
          </a:p>
        </p:txBody>
      </p:sp>
      <p:pic>
        <p:nvPicPr>
          <p:cNvPr id="4" name="Picture 3"/>
          <p:cNvPicPr/>
          <p:nvPr/>
        </p:nvPicPr>
        <p:blipFill>
          <a:blip r:embed="rId2"/>
          <a:stretch>
            <a:fillRect/>
          </a:stretch>
        </p:blipFill>
        <p:spPr>
          <a:xfrm>
            <a:off x="1617027" y="1161097"/>
            <a:ext cx="5403969" cy="2407603"/>
          </a:xfrm>
          <a:prstGeom prst="rect">
            <a:avLst/>
          </a:prstGeom>
        </p:spPr>
      </p:pic>
    </p:spTree>
    <p:extLst>
      <p:ext uri="{BB962C8B-B14F-4D97-AF65-F5344CB8AC3E}">
        <p14:creationId xmlns:p14="http://schemas.microsoft.com/office/powerpoint/2010/main" val="21995035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Kinect for Windows SDK</a:t>
            </a:r>
            <a:endParaRPr lang="en-GB" dirty="0"/>
          </a:p>
        </p:txBody>
      </p:sp>
      <p:sp>
        <p:nvSpPr>
          <p:cNvPr id="3" name="Content Placeholder 2"/>
          <p:cNvSpPr>
            <a:spLocks noGrp="1"/>
          </p:cNvSpPr>
          <p:nvPr>
            <p:ph idx="1"/>
          </p:nvPr>
        </p:nvSpPr>
        <p:spPr>
          <a:xfrm>
            <a:off x="380770" y="1371600"/>
            <a:ext cx="8363938" cy="4210383"/>
          </a:xfrm>
        </p:spPr>
        <p:txBody>
          <a:bodyPr/>
          <a:lstStyle/>
          <a:p>
            <a:r>
              <a:rPr lang="en-GB" dirty="0" smtClean="0"/>
              <a:t>The Kinect for Windows SDK is provided as a set of libraries that are used to interact with the sensor bar</a:t>
            </a:r>
          </a:p>
          <a:p>
            <a:r>
              <a:rPr lang="en-GB" dirty="0" smtClean="0"/>
              <a:t>There are versions of the libraries for unmanaged (C++) and managed (C# and VB.NET) code</a:t>
            </a:r>
          </a:p>
          <a:p>
            <a:r>
              <a:rPr lang="en-GB" dirty="0" smtClean="0"/>
              <a:t>This material is going to focus on the use of the Kinect SDK in managed XNA games</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33</a:t>
            </a:fld>
            <a:endParaRPr lang="en-US" dirty="0"/>
          </a:p>
        </p:txBody>
      </p:sp>
    </p:spTree>
    <p:extLst>
      <p:ext uri="{BB962C8B-B14F-4D97-AF65-F5344CB8AC3E}">
        <p14:creationId xmlns:p14="http://schemas.microsoft.com/office/powerpoint/2010/main" val="264525998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Optimal Installation Sequence</a:t>
            </a:r>
            <a:endParaRPr lang="en-GB" dirty="0"/>
          </a:p>
        </p:txBody>
      </p:sp>
      <p:sp>
        <p:nvSpPr>
          <p:cNvPr id="3" name="Content Placeholder 2"/>
          <p:cNvSpPr>
            <a:spLocks noGrp="1"/>
          </p:cNvSpPr>
          <p:nvPr>
            <p:ph idx="1"/>
          </p:nvPr>
        </p:nvSpPr>
        <p:spPr>
          <a:xfrm>
            <a:off x="380770" y="1371600"/>
            <a:ext cx="8363938" cy="4542782"/>
          </a:xfrm>
        </p:spPr>
        <p:txBody>
          <a:bodyPr/>
          <a:lstStyle/>
          <a:p>
            <a:pPr marL="742950" indent="-742950">
              <a:buFont typeface="+mj-lt"/>
              <a:buAutoNum type="arabicPeriod"/>
            </a:pPr>
            <a:r>
              <a:rPr lang="en-GB" dirty="0" smtClean="0"/>
              <a:t>Remove old software and drivers</a:t>
            </a:r>
          </a:p>
          <a:p>
            <a:pPr marL="742950" indent="-742950">
              <a:buFont typeface="+mj-lt"/>
              <a:buAutoNum type="arabicPeriod"/>
            </a:pPr>
            <a:r>
              <a:rPr lang="en-GB" dirty="0" smtClean="0"/>
              <a:t>Ensure that your Kinect sensor firmware is up to date (connect to an Xbox 360)</a:t>
            </a:r>
          </a:p>
          <a:p>
            <a:pPr marL="742950" indent="-742950">
              <a:buFont typeface="+mj-lt"/>
              <a:buAutoNum type="arabicPeriod"/>
            </a:pPr>
            <a:r>
              <a:rPr lang="en-GB" dirty="0" smtClean="0"/>
              <a:t>Install the Kinect SDK</a:t>
            </a:r>
          </a:p>
          <a:p>
            <a:pPr marL="742950" indent="-742950">
              <a:buFont typeface="+mj-lt"/>
              <a:buAutoNum type="arabicPeriod"/>
            </a:pPr>
            <a:r>
              <a:rPr lang="en-GB" dirty="0" smtClean="0"/>
              <a:t>Plug the Kinect sensor into your PC</a:t>
            </a:r>
          </a:p>
          <a:p>
            <a:pPr marL="742950" indent="-742950">
              <a:buFont typeface="+mj-lt"/>
              <a:buAutoNum type="arabicPeriod"/>
            </a:pPr>
            <a:r>
              <a:rPr lang="en-GB" dirty="0" smtClean="0"/>
              <a:t>Install the Microsoft Speech Platform components</a:t>
            </a:r>
          </a:p>
          <a:p>
            <a:pPr marL="742950" indent="-742950">
              <a:buFont typeface="+mj-lt"/>
              <a:buAutoNum type="arabicPeriod"/>
            </a:pPr>
            <a:r>
              <a:rPr lang="en-GB" dirty="0" smtClean="0"/>
              <a:t>Run the audio and skeleton demos</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34</a:t>
            </a:fld>
            <a:endParaRPr lang="en-US" dirty="0"/>
          </a:p>
        </p:txBody>
      </p:sp>
    </p:spTree>
    <p:extLst>
      <p:ext uri="{BB962C8B-B14F-4D97-AF65-F5344CB8AC3E}">
        <p14:creationId xmlns:p14="http://schemas.microsoft.com/office/powerpoint/2010/main" val="347925940"/>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GB" dirty="0" smtClean="0"/>
              <a:t>Summary</a:t>
            </a:r>
            <a:endParaRPr lang="en-GB" dirty="0"/>
          </a:p>
        </p:txBody>
      </p:sp>
      <p:sp>
        <p:nvSpPr>
          <p:cNvPr id="37891" name="Content Placeholder 2"/>
          <p:cNvSpPr>
            <a:spLocks noGrp="1"/>
          </p:cNvSpPr>
          <p:nvPr>
            <p:ph idx="1"/>
          </p:nvPr>
        </p:nvSpPr>
        <p:spPr>
          <a:xfrm>
            <a:off x="380770" y="1371600"/>
            <a:ext cx="8363938" cy="4998291"/>
          </a:xfrm>
        </p:spPr>
        <p:txBody>
          <a:bodyPr/>
          <a:lstStyle/>
          <a:p>
            <a:r>
              <a:rPr lang="en-GB" sz="2800" dirty="0" smtClean="0"/>
              <a:t>The Kinect was originally launched as a game controller for the Xbox 360 but it is now being </a:t>
            </a:r>
            <a:r>
              <a:rPr lang="en-GB" sz="2800" dirty="0" smtClean="0"/>
              <a:t>provided for Windows PCs</a:t>
            </a:r>
            <a:endParaRPr lang="en-GB" sz="2800" dirty="0" smtClean="0"/>
          </a:p>
          <a:p>
            <a:r>
              <a:rPr lang="en-GB" sz="2800" dirty="0" smtClean="0"/>
              <a:t>The Kinect for Windows SDK provides the USB drivers and a library of drivers for managed and unmanaged code access to </a:t>
            </a:r>
            <a:r>
              <a:rPr lang="en-GB" sz="2800" dirty="0" smtClean="0"/>
              <a:t>the Kinect Sensor </a:t>
            </a:r>
            <a:r>
              <a:rPr lang="en-GB" sz="2800" smtClean="0"/>
              <a:t>bar hardware</a:t>
            </a:r>
            <a:endParaRPr lang="en-GB" sz="2800" dirty="0" smtClean="0"/>
          </a:p>
          <a:p>
            <a:r>
              <a:rPr lang="en-GB" sz="2800" dirty="0" smtClean="0"/>
              <a:t>If you wish to sell programs that use the Kinect SDK you must </a:t>
            </a:r>
            <a:r>
              <a:rPr lang="en-GB" sz="2800" dirty="0" smtClean="0"/>
              <a:t>base them on the Kinect for Windows sensor</a:t>
            </a:r>
            <a:endParaRPr lang="en-GB" sz="2800" dirty="0" smtClean="0"/>
          </a:p>
          <a:p>
            <a:r>
              <a:rPr lang="en-GB" sz="2800" dirty="0" smtClean="0"/>
              <a:t>The Kinect sensor bar contains four microphones, a video camera and an infra-red “depth” camera</a:t>
            </a:r>
          </a:p>
          <a:p>
            <a:r>
              <a:rPr lang="en-GB" sz="2800" dirty="0" smtClean="0"/>
              <a:t>The Kinect SDK is a free download which provides libraries that give access to the Kinect from managed and unmanaged code on a Windows PC</a:t>
            </a:r>
          </a:p>
        </p:txBody>
      </p:sp>
      <p:sp>
        <p:nvSpPr>
          <p:cNvPr id="3" name="Slide Number Placeholder 2"/>
          <p:cNvSpPr>
            <a:spLocks noGrp="1"/>
          </p:cNvSpPr>
          <p:nvPr>
            <p:ph type="sldNum" sz="quarter" idx="10"/>
          </p:nvPr>
        </p:nvSpPr>
        <p:spPr/>
        <p:txBody>
          <a:bodyPr/>
          <a:lstStyle/>
          <a:p>
            <a:fld id="{271031BA-9959-4FE2-909F-37D65262A7B4}" type="slidenum">
              <a:rPr lang="en-US" smtClean="0"/>
              <a:pPr/>
              <a:t>35</a:t>
            </a:fld>
            <a:endParaRPr lang="en-US" dirty="0"/>
          </a:p>
        </p:txBody>
      </p:sp>
    </p:spTree>
    <p:extLst>
      <p:ext uri="{BB962C8B-B14F-4D97-AF65-F5344CB8AC3E}">
        <p14:creationId xmlns:p14="http://schemas.microsoft.com/office/powerpoint/2010/main" val="1040595700"/>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Kinect for Xbox 360</a:t>
            </a:r>
            <a:endParaRPr lang="en-GB" dirty="0"/>
          </a:p>
        </p:txBody>
      </p:sp>
      <p:sp>
        <p:nvSpPr>
          <p:cNvPr id="3" name="Content Placeholder 2"/>
          <p:cNvSpPr>
            <a:spLocks noGrp="1"/>
          </p:cNvSpPr>
          <p:nvPr>
            <p:ph idx="1"/>
          </p:nvPr>
        </p:nvSpPr>
        <p:spPr/>
        <p:txBody>
          <a:bodyPr/>
          <a:lstStyle/>
          <a:p>
            <a:r>
              <a:rPr lang="en-GB" dirty="0" smtClean="0"/>
              <a:t>Microsoft Kinect  </a:t>
            </a:r>
            <a:r>
              <a:rPr lang="en-GB" dirty="0"/>
              <a:t>was released </a:t>
            </a:r>
            <a:r>
              <a:rPr lang="en-GB" dirty="0" smtClean="0"/>
              <a:t>in </a:t>
            </a:r>
            <a:r>
              <a:rPr lang="en-GB" dirty="0"/>
              <a:t>2011 as a new kind of controller for the Xbox 360</a:t>
            </a:r>
          </a:p>
          <a:p>
            <a:r>
              <a:rPr lang="en-GB" dirty="0"/>
              <a:t>More than 8 million Kinects were sold in the 60 days </a:t>
            </a:r>
            <a:r>
              <a:rPr lang="en-GB" dirty="0" smtClean="0"/>
              <a:t>after its </a:t>
            </a:r>
            <a:r>
              <a:rPr lang="en-GB" dirty="0"/>
              <a:t>launch</a:t>
            </a:r>
          </a:p>
          <a:p>
            <a:r>
              <a:rPr lang="en-GB" dirty="0"/>
              <a:t>It is the </a:t>
            </a:r>
            <a:r>
              <a:rPr lang="en-GB" dirty="0" smtClean="0"/>
              <a:t>“fastest </a:t>
            </a:r>
            <a:r>
              <a:rPr lang="en-GB" dirty="0"/>
              <a:t>selling gadget </a:t>
            </a:r>
            <a:r>
              <a:rPr lang="en-GB" dirty="0" smtClean="0"/>
              <a:t>ever”</a:t>
            </a:r>
          </a:p>
          <a:p>
            <a:pPr lvl="1"/>
            <a:r>
              <a:rPr lang="en-GB" dirty="0" smtClean="0"/>
              <a:t>Verified by the Guinness Book of Records</a:t>
            </a:r>
          </a:p>
          <a:p>
            <a:r>
              <a:rPr lang="en-GB" dirty="0" smtClean="0"/>
              <a:t>Great Kinect games include “Kinect Sports”, “Dance Central 2” and “</a:t>
            </a:r>
            <a:r>
              <a:rPr lang="en-GB" dirty="0" err="1" smtClean="0"/>
              <a:t>Gunstringer</a:t>
            </a:r>
            <a:r>
              <a:rPr lang="en-GB" dirty="0" smtClean="0"/>
              <a:t>”</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4</a:t>
            </a:fld>
            <a:endParaRPr lang="en-US" dirty="0"/>
          </a:p>
        </p:txBody>
      </p:sp>
    </p:spTree>
    <p:extLst>
      <p:ext uri="{BB962C8B-B14F-4D97-AF65-F5344CB8AC3E}">
        <p14:creationId xmlns:p14="http://schemas.microsoft.com/office/powerpoint/2010/main" val="40575760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Why is Kinect special?</a:t>
            </a:r>
            <a:endParaRPr lang="en-GB" dirty="0"/>
          </a:p>
        </p:txBody>
      </p:sp>
      <p:sp>
        <p:nvSpPr>
          <p:cNvPr id="3" name="Content Placeholder 2"/>
          <p:cNvSpPr>
            <a:spLocks noGrp="1"/>
          </p:cNvSpPr>
          <p:nvPr>
            <p:ph idx="1"/>
          </p:nvPr>
        </p:nvSpPr>
        <p:spPr/>
        <p:txBody>
          <a:bodyPr/>
          <a:lstStyle/>
          <a:p>
            <a:r>
              <a:rPr lang="en-GB" dirty="0" smtClean="0"/>
              <a:t>The Kinect brings together three sensors</a:t>
            </a:r>
          </a:p>
          <a:p>
            <a:pPr lvl="1"/>
            <a:r>
              <a:rPr lang="en-GB" dirty="0" smtClean="0"/>
              <a:t>Video – high resolution webcam</a:t>
            </a:r>
          </a:p>
          <a:p>
            <a:pPr lvl="1"/>
            <a:r>
              <a:rPr lang="en-GB" dirty="0" smtClean="0"/>
              <a:t>Audio – four high quality microphones</a:t>
            </a:r>
          </a:p>
          <a:p>
            <a:pPr lvl="1"/>
            <a:r>
              <a:rPr lang="en-GB" dirty="0" smtClean="0"/>
              <a:t>Depth – infra-red “depth camera”</a:t>
            </a:r>
          </a:p>
          <a:p>
            <a:r>
              <a:rPr lang="en-GB" dirty="0" smtClean="0"/>
              <a:t>The third sensor is the most interesting</a:t>
            </a:r>
          </a:p>
          <a:p>
            <a:pPr lvl="1"/>
            <a:r>
              <a:rPr lang="en-GB" dirty="0" smtClean="0"/>
              <a:t>It allows a computer to detect the position and orientation of objects in front of the sensor</a:t>
            </a:r>
          </a:p>
          <a:p>
            <a:r>
              <a:rPr lang="en-GB" dirty="0" smtClean="0"/>
              <a:t>This is used by the Kinect </a:t>
            </a:r>
            <a:r>
              <a:rPr lang="en-GB" dirty="0" smtClean="0"/>
              <a:t>for Windows SDK </a:t>
            </a:r>
            <a:r>
              <a:rPr lang="en-GB" dirty="0" smtClean="0"/>
              <a:t>to track the skeleton of human game players</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5</a:t>
            </a:fld>
            <a:endParaRPr lang="en-US" dirty="0"/>
          </a:p>
        </p:txBody>
      </p:sp>
    </p:spTree>
    <p:extLst>
      <p:ext uri="{BB962C8B-B14F-4D97-AF65-F5344CB8AC3E}">
        <p14:creationId xmlns:p14="http://schemas.microsoft.com/office/powerpoint/2010/main" val="214115221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Kinect </a:t>
            </a:r>
            <a:r>
              <a:rPr lang="en-GB" dirty="0" smtClean="0"/>
              <a:t>Connection</a:t>
            </a:r>
            <a:endParaRPr lang="en-GB" dirty="0"/>
          </a:p>
        </p:txBody>
      </p:sp>
      <p:sp>
        <p:nvSpPr>
          <p:cNvPr id="3" name="Content Placeholder 2"/>
          <p:cNvSpPr>
            <a:spLocks noGrp="1"/>
          </p:cNvSpPr>
          <p:nvPr>
            <p:ph idx="1"/>
          </p:nvPr>
        </p:nvSpPr>
        <p:spPr>
          <a:xfrm>
            <a:off x="380770" y="1371600"/>
            <a:ext cx="8363938" cy="4198072"/>
          </a:xfrm>
        </p:spPr>
        <p:txBody>
          <a:bodyPr/>
          <a:lstStyle/>
          <a:p>
            <a:r>
              <a:rPr lang="en-GB" dirty="0" smtClean="0"/>
              <a:t>The Kinect uses a Universal Serial Bus (USB) connection </a:t>
            </a:r>
          </a:p>
          <a:p>
            <a:r>
              <a:rPr lang="en-GB" dirty="0" smtClean="0"/>
              <a:t>This connection is available on the Xbox 360 console and the Windows PC</a:t>
            </a:r>
          </a:p>
          <a:p>
            <a:r>
              <a:rPr lang="en-GB" dirty="0" smtClean="0"/>
              <a:t>It is physically very easy to plug a Kinect sensor into a Windows PC</a:t>
            </a:r>
          </a:p>
          <a:p>
            <a:pPr lvl="1"/>
            <a:r>
              <a:rPr lang="en-GB" dirty="0" smtClean="0"/>
              <a:t>As long as you use the Kinect sensor power supply correctly</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6</a:t>
            </a:fld>
            <a:endParaRPr lang="en-US" dirty="0"/>
          </a:p>
        </p:txBody>
      </p:sp>
    </p:spTree>
    <p:extLst>
      <p:ext uri="{BB962C8B-B14F-4D97-AF65-F5344CB8AC3E}">
        <p14:creationId xmlns:p14="http://schemas.microsoft.com/office/powerpoint/2010/main" val="141640928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Kinect for Xbox 360 sensor</a:t>
            </a:r>
            <a:endParaRPr lang="en-GB" dirty="0"/>
          </a:p>
        </p:txBody>
      </p:sp>
      <p:sp>
        <p:nvSpPr>
          <p:cNvPr id="3" name="Content Placeholder 2"/>
          <p:cNvSpPr>
            <a:spLocks noGrp="1"/>
          </p:cNvSpPr>
          <p:nvPr>
            <p:ph idx="1"/>
          </p:nvPr>
        </p:nvSpPr>
        <p:spPr>
          <a:xfrm>
            <a:off x="380770" y="1371600"/>
            <a:ext cx="8363938" cy="4684359"/>
          </a:xfrm>
        </p:spPr>
        <p:txBody>
          <a:bodyPr/>
          <a:lstStyle/>
          <a:p>
            <a:r>
              <a:rPr lang="en-GB" dirty="0" smtClean="0"/>
              <a:t>The Kinect for Xbox 360 sensor is optimised for game play </a:t>
            </a:r>
          </a:p>
          <a:p>
            <a:pPr lvl="1"/>
            <a:r>
              <a:rPr lang="en-GB" dirty="0" smtClean="0"/>
              <a:t>It has long cables to allow placement in a domestic setting</a:t>
            </a:r>
          </a:p>
          <a:p>
            <a:r>
              <a:rPr lang="en-GB" dirty="0" smtClean="0"/>
              <a:t>Configured to locate and track game players</a:t>
            </a:r>
          </a:p>
          <a:p>
            <a:r>
              <a:rPr lang="en-GB" dirty="0" smtClean="0"/>
              <a:t>It can be used with the Kinect for Windows SDK</a:t>
            </a:r>
          </a:p>
          <a:p>
            <a:pPr lvl="1"/>
            <a:r>
              <a:rPr lang="en-GB" dirty="0" smtClean="0"/>
              <a:t>If you are developing a PC based product this should target the Kinect for Windows device</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7</a:t>
            </a:fld>
            <a:endParaRPr lang="en-US" dirty="0"/>
          </a:p>
        </p:txBody>
      </p:sp>
    </p:spTree>
    <p:extLst>
      <p:ext uri="{BB962C8B-B14F-4D97-AF65-F5344CB8AC3E}">
        <p14:creationId xmlns:p14="http://schemas.microsoft.com/office/powerpoint/2010/main" val="189237578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Kinect for Windows  sensor</a:t>
            </a:r>
            <a:endParaRPr lang="en-GB" dirty="0"/>
          </a:p>
        </p:txBody>
      </p:sp>
      <p:sp>
        <p:nvSpPr>
          <p:cNvPr id="3" name="Content Placeholder 2"/>
          <p:cNvSpPr>
            <a:spLocks noGrp="1"/>
          </p:cNvSpPr>
          <p:nvPr>
            <p:ph idx="1"/>
          </p:nvPr>
        </p:nvSpPr>
        <p:spPr>
          <a:xfrm>
            <a:off x="380770" y="1371600"/>
            <a:ext cx="8363938" cy="4407360"/>
          </a:xfrm>
        </p:spPr>
        <p:txBody>
          <a:bodyPr/>
          <a:lstStyle/>
          <a:p>
            <a:r>
              <a:rPr lang="en-GB" dirty="0" smtClean="0"/>
              <a:t>The Kinect for Windows sensor is optimised for PC use</a:t>
            </a:r>
          </a:p>
          <a:p>
            <a:pPr lvl="1"/>
            <a:r>
              <a:rPr lang="en-GB" dirty="0" smtClean="0"/>
              <a:t>Shorter cables for desktop deployment</a:t>
            </a:r>
          </a:p>
          <a:p>
            <a:r>
              <a:rPr lang="en-GB" dirty="0" smtClean="0"/>
              <a:t>Configured to allow short range use</a:t>
            </a:r>
          </a:p>
          <a:p>
            <a:pPr lvl="1"/>
            <a:r>
              <a:rPr lang="en-GB" dirty="0" smtClean="0"/>
              <a:t>Can track a single user as close as 40cm</a:t>
            </a:r>
          </a:p>
          <a:p>
            <a:r>
              <a:rPr lang="en-GB" dirty="0" smtClean="0"/>
              <a:t>Intended as the basis of Kinect applications running on Windows PC</a:t>
            </a:r>
          </a:p>
          <a:p>
            <a:pPr lvl="1"/>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8</a:t>
            </a:fld>
            <a:endParaRPr lang="en-US" dirty="0"/>
          </a:p>
        </p:txBody>
      </p:sp>
    </p:spTree>
    <p:extLst>
      <p:ext uri="{BB962C8B-B14F-4D97-AF65-F5344CB8AC3E}">
        <p14:creationId xmlns:p14="http://schemas.microsoft.com/office/powerpoint/2010/main" val="378322577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Kinect for Windows SDK</a:t>
            </a:r>
            <a:endParaRPr lang="en-GB" dirty="0"/>
          </a:p>
        </p:txBody>
      </p:sp>
      <p:sp>
        <p:nvSpPr>
          <p:cNvPr id="3" name="Content Placeholder 2"/>
          <p:cNvSpPr>
            <a:spLocks noGrp="1"/>
          </p:cNvSpPr>
          <p:nvPr>
            <p:ph idx="1"/>
          </p:nvPr>
        </p:nvSpPr>
        <p:spPr>
          <a:xfrm>
            <a:off x="380770" y="1371600"/>
            <a:ext cx="8363938" cy="4573560"/>
          </a:xfrm>
        </p:spPr>
        <p:txBody>
          <a:bodyPr/>
          <a:lstStyle/>
          <a:p>
            <a:r>
              <a:rPr lang="en-GB" dirty="0" smtClean="0"/>
              <a:t>The Microsoft Kinect for Windows SDK </a:t>
            </a:r>
            <a:r>
              <a:rPr lang="en-GB" dirty="0" smtClean="0"/>
              <a:t>was released on February 1</a:t>
            </a:r>
            <a:r>
              <a:rPr lang="en-GB" baseline="30000" dirty="0" smtClean="0"/>
              <a:t>st</a:t>
            </a:r>
            <a:r>
              <a:rPr lang="en-GB" dirty="0" smtClean="0"/>
              <a:t> 2012</a:t>
            </a:r>
            <a:endParaRPr lang="en-GB" dirty="0" smtClean="0"/>
          </a:p>
          <a:p>
            <a:pPr lvl="1"/>
            <a:r>
              <a:rPr lang="en-GB" dirty="0" smtClean="0"/>
              <a:t>Contains the USB drivers for the Kinect sensor on a Windows PC</a:t>
            </a:r>
          </a:p>
          <a:p>
            <a:pPr lvl="1"/>
            <a:r>
              <a:rPr lang="en-GB" dirty="0" smtClean="0"/>
              <a:t>Provides an application programmer interface (API) which allows software to use the sensor</a:t>
            </a:r>
          </a:p>
          <a:p>
            <a:r>
              <a:rPr lang="en-GB" dirty="0" smtClean="0"/>
              <a:t>Can be used from “unmanaged” C++ and “managed” Visual Basic .NET and C# applications</a:t>
            </a:r>
            <a:endParaRPr lang="en-GB" dirty="0"/>
          </a:p>
        </p:txBody>
      </p:sp>
      <p:sp>
        <p:nvSpPr>
          <p:cNvPr id="4" name="Slide Number Placeholder 3"/>
          <p:cNvSpPr>
            <a:spLocks noGrp="1"/>
          </p:cNvSpPr>
          <p:nvPr>
            <p:ph type="sldNum" sz="quarter" idx="10"/>
          </p:nvPr>
        </p:nvSpPr>
        <p:spPr/>
        <p:txBody>
          <a:bodyPr/>
          <a:lstStyle/>
          <a:p>
            <a:fld id="{271031BA-9959-4FE2-909F-37D65262A7B4}" type="slidenum">
              <a:rPr lang="en-US" smtClean="0"/>
              <a:pPr/>
              <a:t>9</a:t>
            </a:fld>
            <a:endParaRPr lang="en-US" dirty="0"/>
          </a:p>
        </p:txBody>
      </p:sp>
    </p:spTree>
    <p:extLst>
      <p:ext uri="{BB962C8B-B14F-4D97-AF65-F5344CB8AC3E}">
        <p14:creationId xmlns:p14="http://schemas.microsoft.com/office/powerpoint/2010/main" val="206602347"/>
      </p:ext>
    </p:extLst>
  </p:cSld>
  <p:clrMapOvr>
    <a:masterClrMapping/>
  </p:clrMapOvr>
  <p:transition>
    <p:fade/>
  </p:transition>
</p:sld>
</file>

<file path=ppt/theme/theme1.xml><?xml version="1.0" encoding="utf-8"?>
<a:theme xmlns:a="http://schemas.openxmlformats.org/drawingml/2006/main" name="Windows Phone 7 Template Light_0610">
  <a:themeElements>
    <a:clrScheme name="WP7">
      <a:dk1>
        <a:srgbClr val="737373"/>
      </a:dk1>
      <a:lt1>
        <a:srgbClr val="FFFFFF"/>
      </a:lt1>
      <a:dk2>
        <a:srgbClr val="6BBD46"/>
      </a:dk2>
      <a:lt2>
        <a:srgbClr val="FFFFFF"/>
      </a:lt2>
      <a:accent1>
        <a:srgbClr val="4891DC"/>
      </a:accent1>
      <a:accent2>
        <a:srgbClr val="FF4819"/>
      </a:accent2>
      <a:accent3>
        <a:srgbClr val="6BBD46"/>
      </a:accent3>
      <a:accent4>
        <a:srgbClr val="FFB70F"/>
      </a:accent4>
      <a:accent5>
        <a:srgbClr val="DCDCDC"/>
      </a:accent5>
      <a:accent6>
        <a:srgbClr val="7D7D7D"/>
      </a:accent6>
      <a:hlink>
        <a:srgbClr val="4891DC"/>
      </a:hlink>
      <a:folHlink>
        <a:srgbClr val="803280"/>
      </a:folHlink>
    </a:clrScheme>
    <a:fontScheme name="Segoe">
      <a:majorFont>
        <a:latin typeface="Segoe"/>
        <a:ea typeface=""/>
        <a:cs typeface=""/>
      </a:majorFont>
      <a:minorFont>
        <a:latin typeface="Segoe"/>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spc="-150" dirty="0" smtClean="0">
            <a:gradFill>
              <a:gsLst>
                <a:gs pos="0">
                  <a:srgbClr val="FFFFFF"/>
                </a:gs>
                <a:gs pos="100000">
                  <a:srgbClr val="FFFFFF"/>
                </a:gs>
              </a:gsLst>
              <a:lin ang="5400000" scaled="0"/>
            </a:gradFill>
            <a:latin typeface="Segoe Light" pitchFamily="34" charset="0"/>
          </a:defRPr>
        </a:defPPr>
      </a:lstStyle>
      <a:style>
        <a:lnRef idx="2">
          <a:schemeClr val="accent3">
            <a:shade val="50000"/>
          </a:schemeClr>
        </a:lnRef>
        <a:fillRef idx="1">
          <a:schemeClr val="accent3"/>
        </a:fillRef>
        <a:effectRef idx="0">
          <a:schemeClr val="accent3"/>
        </a:effectRef>
        <a:fontRef idx="minor">
          <a:schemeClr val="lt1"/>
        </a:fontRef>
      </a:style>
    </a:spDef>
    <a:txDef>
      <a:spPr>
        <a:noFill/>
      </a:spPr>
      <a:bodyPr wrap="square" lIns="0" tIns="0" rIns="0" bIns="0" rtlCol="0">
        <a:spAutoFit/>
      </a:bodyPr>
      <a:lstStyle>
        <a:defPPr>
          <a:defRPr sz="2200" spc="-150" dirty="0" smtClean="0">
            <a:gradFill>
              <a:gsLst>
                <a:gs pos="0">
                  <a:schemeClr val="tx1"/>
                </a:gs>
                <a:gs pos="86000">
                  <a:schemeClr val="tx1"/>
                </a:gs>
              </a:gsLst>
              <a:lin ang="5400000" scaled="0"/>
            </a:gradFill>
            <a:latin typeface="Segoe Light"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Windows Phone 7 Template Light_0610</Template>
  <TotalTime>6042</TotalTime>
  <Words>2194</Words>
  <Application>Microsoft Office PowerPoint</Application>
  <PresentationFormat>On-screen Show (4:3)</PresentationFormat>
  <Paragraphs>236</Paragraphs>
  <Slides>35</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Segoe Light</vt:lpstr>
      <vt:lpstr>Segoe</vt:lpstr>
      <vt:lpstr>Segoe UI</vt:lpstr>
      <vt:lpstr>Wingdings</vt:lpstr>
      <vt:lpstr>Windows Phone 7 Template Light_0610</vt:lpstr>
      <vt:lpstr>A Introduction to Kinect</vt:lpstr>
      <vt:lpstr>Topics</vt:lpstr>
      <vt:lpstr>1.1 Introducing Microsoft Kinect</vt:lpstr>
      <vt:lpstr>The Kinect for Xbox 360</vt:lpstr>
      <vt:lpstr>Why is Kinect special?</vt:lpstr>
      <vt:lpstr>Kinect Connection</vt:lpstr>
      <vt:lpstr>The Kinect for Xbox 360 sensor</vt:lpstr>
      <vt:lpstr>The Kinect for Windows  sensor</vt:lpstr>
      <vt:lpstr>The Kinect for Windows SDK</vt:lpstr>
      <vt:lpstr>Managed and Unmanaged code</vt:lpstr>
      <vt:lpstr>Unmanaged C++ applications</vt:lpstr>
      <vt:lpstr>Using Managed Code</vt:lpstr>
      <vt:lpstr>The Kinect for Windows SDK</vt:lpstr>
      <vt:lpstr>1.2 Inside a Kinect Sensor Bar</vt:lpstr>
      <vt:lpstr>Inside a Kinect Sensor</vt:lpstr>
      <vt:lpstr>The Kinect Video Camera</vt:lpstr>
      <vt:lpstr>PowerPoint Presentation</vt:lpstr>
      <vt:lpstr>The Kinect Microphone Array</vt:lpstr>
      <vt:lpstr>PowerPoint Presentation</vt:lpstr>
      <vt:lpstr>The Kinect Depth Camera</vt:lpstr>
      <vt:lpstr>The Kinect’s depth view of the world</vt:lpstr>
      <vt:lpstr>Decoding the Dots</vt:lpstr>
      <vt:lpstr>Decoding the Dots</vt:lpstr>
      <vt:lpstr>Depth Camera Limitations</vt:lpstr>
      <vt:lpstr>PowerPoint Presentation</vt:lpstr>
      <vt:lpstr>Kinect Skeleton Tracking</vt:lpstr>
      <vt:lpstr>PowerPoint Presentation</vt:lpstr>
      <vt:lpstr>Kinect Skeleton Detection</vt:lpstr>
      <vt:lpstr>Connecting the sensor bar</vt:lpstr>
      <vt:lpstr>PC Requirements</vt:lpstr>
      <vt:lpstr>1.3 The Kinect SDK</vt:lpstr>
      <vt:lpstr>Obtaining the Kinect SDK</vt:lpstr>
      <vt:lpstr>The Kinect for Windows SDK</vt:lpstr>
      <vt:lpstr>Optimal Installation Sequence</vt:lpstr>
      <vt:lpstr>Summary</vt:lpstr>
    </vt:vector>
  </TitlesOfParts>
  <Manager>&lt;Content Manager Name Here&gt;</Manager>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Windows Phone 7</dc:subject>
  <dc:creator>Rob Miles</dc:creator>
  <dc:description>Template: Andrew Larson, Silver Fox Productions Inc. 
Formatting:
Event Date:
Event Location:
Audience Type: Internal</dc:description>
  <cp:lastModifiedBy>Rob</cp:lastModifiedBy>
  <cp:revision>222</cp:revision>
  <dcterms:created xsi:type="dcterms:W3CDTF">2010-07-14T08:17:59Z</dcterms:created>
  <dcterms:modified xsi:type="dcterms:W3CDTF">2012-02-26T10:03:52Z</dcterms:modified>
</cp:coreProperties>
</file>

<file path=docProps/thumbnail.jpeg>
</file>